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</p:sldIdLst>
  <p:sldSz cy="5143500" cx="9144000"/>
  <p:notesSz cx="6858000" cy="9144000"/>
  <p:embeddedFontLst>
    <p:embeddedFont>
      <p:font typeface="Rubik Medium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Proxima Nova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Abel"/>
      <p:regular r:id="rId49"/>
    </p:embeddedFont>
    <p:embeddedFont>
      <p:font typeface="Proxima Nova Semibold"/>
      <p:regular r:id="rId50"/>
      <p:bold r:id="rId51"/>
      <p:boldItalic r:id="rId52"/>
    </p:embeddedFont>
    <p:embeddedFont>
      <p:font typeface="Changa One"/>
      <p:regular r:id="rId53"/>
      <p:italic r:id="rId54"/>
    </p:embeddedFont>
    <p:embeddedFont>
      <p:font typeface="Fira Sans Extra Condensed"/>
      <p:regular r:id="rId55"/>
      <p:bold r:id="rId56"/>
      <p:italic r:id="rId57"/>
      <p:boldItalic r:id="rId58"/>
    </p:embeddedFont>
    <p:embeddedFont>
      <p:font typeface="Fira Sans Extra Condensed SemiBold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2BF889-AEA2-4AC9-B1A1-774F7BD4F75C}">
  <a:tblStyle styleId="{F12BF889-AEA2-4AC9-B1A1-774F7BD4F7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ProximaNova-bold.fntdata"/><Relationship Id="rId41" Type="http://schemas.openxmlformats.org/officeDocument/2006/relationships/font" Target="fonts/ProximaNova-regular.fntdata"/><Relationship Id="rId44" Type="http://schemas.openxmlformats.org/officeDocument/2006/relationships/font" Target="fonts/ProximaNova-boldItalic.fntdata"/><Relationship Id="rId43" Type="http://schemas.openxmlformats.org/officeDocument/2006/relationships/font" Target="fonts/ProximaNova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Abel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font" Target="fonts/RubikMedium-regular.fntdata"/><Relationship Id="rId32" Type="http://schemas.openxmlformats.org/officeDocument/2006/relationships/slide" Target="slides/slide24.xml"/><Relationship Id="rId35" Type="http://schemas.openxmlformats.org/officeDocument/2006/relationships/font" Target="fonts/RubikMedium-italic.fntdata"/><Relationship Id="rId34" Type="http://schemas.openxmlformats.org/officeDocument/2006/relationships/font" Target="fonts/RubikMedium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ubikMedium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62" Type="http://schemas.openxmlformats.org/officeDocument/2006/relationships/font" Target="fonts/FiraSansExtraCondensedSemiBold-boldItalic.fntdata"/><Relationship Id="rId61" Type="http://schemas.openxmlformats.org/officeDocument/2006/relationships/font" Target="fonts/FiraSansExtraCondensedSemiBold-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FiraSansExtraCondensedSemiBold-bold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ProximaNovaSemibold-bold.fntdata"/><Relationship Id="rId50" Type="http://schemas.openxmlformats.org/officeDocument/2006/relationships/font" Target="fonts/ProximaNovaSemibold-regular.fntdata"/><Relationship Id="rId53" Type="http://schemas.openxmlformats.org/officeDocument/2006/relationships/font" Target="fonts/ChangaOne-regular.fntdata"/><Relationship Id="rId52" Type="http://schemas.openxmlformats.org/officeDocument/2006/relationships/font" Target="fonts/ProximaNovaSemibold-boldItalic.fntdata"/><Relationship Id="rId11" Type="http://schemas.openxmlformats.org/officeDocument/2006/relationships/slide" Target="slides/slide3.xml"/><Relationship Id="rId55" Type="http://schemas.openxmlformats.org/officeDocument/2006/relationships/font" Target="fonts/FiraSansExtraCondensed-regular.fntdata"/><Relationship Id="rId10" Type="http://schemas.openxmlformats.org/officeDocument/2006/relationships/slide" Target="slides/slide2.xml"/><Relationship Id="rId54" Type="http://schemas.openxmlformats.org/officeDocument/2006/relationships/font" Target="fonts/ChangaOne-italic.fntdata"/><Relationship Id="rId13" Type="http://schemas.openxmlformats.org/officeDocument/2006/relationships/slide" Target="slides/slide5.xml"/><Relationship Id="rId57" Type="http://schemas.openxmlformats.org/officeDocument/2006/relationships/font" Target="fonts/FiraSansExtraCondensed-italic.fntdata"/><Relationship Id="rId12" Type="http://schemas.openxmlformats.org/officeDocument/2006/relationships/slide" Target="slides/slide4.xml"/><Relationship Id="rId56" Type="http://schemas.openxmlformats.org/officeDocument/2006/relationships/font" Target="fonts/FiraSansExtraCondensed-bold.fntdata"/><Relationship Id="rId15" Type="http://schemas.openxmlformats.org/officeDocument/2006/relationships/slide" Target="slides/slide7.xml"/><Relationship Id="rId59" Type="http://schemas.openxmlformats.org/officeDocument/2006/relationships/font" Target="fonts/FiraSansExtraCondensedSemiBold-regular.fntdata"/><Relationship Id="rId14" Type="http://schemas.openxmlformats.org/officeDocument/2006/relationships/slide" Target="slides/slide6.xml"/><Relationship Id="rId58" Type="http://schemas.openxmlformats.org/officeDocument/2006/relationships/font" Target="fonts/FiraSansExtraCondensed-bold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075e8bfd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075e8bfd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adeab80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29adeab80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15785b32a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2615785b32a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615785b32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615785b32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9799becb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99799becb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99799becb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299799becb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99799becb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99799becb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9799becb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99799becb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990361fe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2990361fe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990361fee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2990361fee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990361fee9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2990361fee9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de616cf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de616cf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6137a33b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26137a33b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990361fee9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2990361fee9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137a33b5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26137a33b5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6137a33b5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26137a33b5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615785b32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2615785b32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15785b32a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15785b32a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14a2395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614a2395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14a23951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614a23951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5e24ec0e7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5e24ec0e7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e24ec0e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5e24ec0e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e24ec0e7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25e24ec0e7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15785b32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615785b32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796500" y="1541675"/>
            <a:ext cx="39018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Rubik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b="0" sz="520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96500" y="3053125"/>
            <a:ext cx="3901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457200" y="5395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2439450" y="2337508"/>
            <a:ext cx="4265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3133400" y="3760252"/>
            <a:ext cx="28773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6"/>
          <p:cNvSpPr txBox="1"/>
          <p:nvPr>
            <p:ph idx="2" type="title"/>
          </p:nvPr>
        </p:nvSpPr>
        <p:spPr>
          <a:xfrm>
            <a:off x="3082350" y="820325"/>
            <a:ext cx="2979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1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723900" y="1594800"/>
            <a:ext cx="3210000" cy="24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6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idx="1" type="body"/>
          </p:nvPr>
        </p:nvSpPr>
        <p:spPr>
          <a:xfrm>
            <a:off x="1691744" y="2739104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8"/>
          <p:cNvSpPr txBox="1"/>
          <p:nvPr>
            <p:ph idx="2" type="body"/>
          </p:nvPr>
        </p:nvSpPr>
        <p:spPr>
          <a:xfrm>
            <a:off x="5102356" y="2739104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8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3" type="subTitle"/>
          </p:nvPr>
        </p:nvSpPr>
        <p:spPr>
          <a:xfrm>
            <a:off x="1691744" y="2458675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4" type="subTitle"/>
          </p:nvPr>
        </p:nvSpPr>
        <p:spPr>
          <a:xfrm>
            <a:off x="5102356" y="2458675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1105626" y="1228150"/>
            <a:ext cx="2811600" cy="27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chemeClr val="accent6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9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2166900" y="1573238"/>
            <a:ext cx="48102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2143200" y="2992463"/>
            <a:ext cx="4857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idx="1" type="subTitle"/>
          </p:nvPr>
        </p:nvSpPr>
        <p:spPr>
          <a:xfrm>
            <a:off x="4905000" y="2193700"/>
            <a:ext cx="31056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E2C9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2" type="subTitle"/>
          </p:nvPr>
        </p:nvSpPr>
        <p:spPr>
          <a:xfrm>
            <a:off x="4905000" y="2066000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1409700" y="3686050"/>
            <a:ext cx="44550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3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1014225" y="3242000"/>
            <a:ext cx="68679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hasCustomPrompt="1" idx="2" type="title"/>
          </p:nvPr>
        </p:nvSpPr>
        <p:spPr>
          <a:xfrm>
            <a:off x="1096571" y="2019900"/>
            <a:ext cx="69222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85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9" name="Google Shape;89;p25"/>
          <p:cNvSpPr txBox="1"/>
          <p:nvPr>
            <p:ph idx="1" type="subTitle"/>
          </p:nvPr>
        </p:nvSpPr>
        <p:spPr>
          <a:xfrm>
            <a:off x="1815600" y="1403825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5"/>
          <p:cNvSpPr txBox="1"/>
          <p:nvPr>
            <p:ph idx="2" type="subTitle"/>
          </p:nvPr>
        </p:nvSpPr>
        <p:spPr>
          <a:xfrm>
            <a:off x="1815600" y="1683125"/>
            <a:ext cx="2680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5"/>
          <p:cNvSpPr txBox="1"/>
          <p:nvPr>
            <p:ph idx="3" type="title"/>
          </p:nvPr>
        </p:nvSpPr>
        <p:spPr>
          <a:xfrm>
            <a:off x="960075" y="1403825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25"/>
          <p:cNvSpPr txBox="1"/>
          <p:nvPr>
            <p:ph idx="4" type="subTitle"/>
          </p:nvPr>
        </p:nvSpPr>
        <p:spPr>
          <a:xfrm>
            <a:off x="1815600" y="2524750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5"/>
          <p:cNvSpPr txBox="1"/>
          <p:nvPr>
            <p:ph idx="5" type="subTitle"/>
          </p:nvPr>
        </p:nvSpPr>
        <p:spPr>
          <a:xfrm>
            <a:off x="1815600" y="2780800"/>
            <a:ext cx="2680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5"/>
          <p:cNvSpPr txBox="1"/>
          <p:nvPr>
            <p:ph idx="6" type="title"/>
          </p:nvPr>
        </p:nvSpPr>
        <p:spPr>
          <a:xfrm>
            <a:off x="960075" y="2524825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5" name="Google Shape;95;p25"/>
          <p:cNvSpPr txBox="1"/>
          <p:nvPr>
            <p:ph idx="7" type="subTitle"/>
          </p:nvPr>
        </p:nvSpPr>
        <p:spPr>
          <a:xfrm>
            <a:off x="1815600" y="3645675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25"/>
          <p:cNvSpPr txBox="1"/>
          <p:nvPr>
            <p:ph idx="8" type="subTitle"/>
          </p:nvPr>
        </p:nvSpPr>
        <p:spPr>
          <a:xfrm>
            <a:off x="1815600" y="3878475"/>
            <a:ext cx="2680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25"/>
          <p:cNvSpPr txBox="1"/>
          <p:nvPr>
            <p:ph idx="9" type="title"/>
          </p:nvPr>
        </p:nvSpPr>
        <p:spPr>
          <a:xfrm>
            <a:off x="960075" y="3645825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8" name="Google Shape;98;p25"/>
          <p:cNvSpPr txBox="1"/>
          <p:nvPr>
            <p:ph idx="13" type="subTitle"/>
          </p:nvPr>
        </p:nvSpPr>
        <p:spPr>
          <a:xfrm>
            <a:off x="5503725" y="1403825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25"/>
          <p:cNvSpPr txBox="1"/>
          <p:nvPr>
            <p:ph idx="14" type="subTitle"/>
          </p:nvPr>
        </p:nvSpPr>
        <p:spPr>
          <a:xfrm>
            <a:off x="5503725" y="1683125"/>
            <a:ext cx="2680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5"/>
          <p:cNvSpPr txBox="1"/>
          <p:nvPr>
            <p:ph idx="15" type="title"/>
          </p:nvPr>
        </p:nvSpPr>
        <p:spPr>
          <a:xfrm>
            <a:off x="4648200" y="1403975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25"/>
          <p:cNvSpPr txBox="1"/>
          <p:nvPr>
            <p:ph idx="16" type="subTitle"/>
          </p:nvPr>
        </p:nvSpPr>
        <p:spPr>
          <a:xfrm>
            <a:off x="5503725" y="2524750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25"/>
          <p:cNvSpPr txBox="1"/>
          <p:nvPr>
            <p:ph idx="17" type="subTitle"/>
          </p:nvPr>
        </p:nvSpPr>
        <p:spPr>
          <a:xfrm>
            <a:off x="5503725" y="2780800"/>
            <a:ext cx="26802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25"/>
          <p:cNvSpPr txBox="1"/>
          <p:nvPr>
            <p:ph idx="18" type="title"/>
          </p:nvPr>
        </p:nvSpPr>
        <p:spPr>
          <a:xfrm>
            <a:off x="4648200" y="2524900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" name="Google Shape;104;p25"/>
          <p:cNvSpPr txBox="1"/>
          <p:nvPr>
            <p:ph idx="19" type="subTitle"/>
          </p:nvPr>
        </p:nvSpPr>
        <p:spPr>
          <a:xfrm>
            <a:off x="5503725" y="3645675"/>
            <a:ext cx="26802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25"/>
          <p:cNvSpPr txBox="1"/>
          <p:nvPr>
            <p:ph idx="20" type="subTitle"/>
          </p:nvPr>
        </p:nvSpPr>
        <p:spPr>
          <a:xfrm>
            <a:off x="5503725" y="3878475"/>
            <a:ext cx="26802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p25"/>
          <p:cNvSpPr txBox="1"/>
          <p:nvPr>
            <p:ph idx="21" type="title"/>
          </p:nvPr>
        </p:nvSpPr>
        <p:spPr>
          <a:xfrm>
            <a:off x="4648200" y="3645825"/>
            <a:ext cx="8556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idx="1" type="subTitle"/>
          </p:nvPr>
        </p:nvSpPr>
        <p:spPr>
          <a:xfrm>
            <a:off x="3397475" y="2418671"/>
            <a:ext cx="2349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26"/>
          <p:cNvSpPr txBox="1"/>
          <p:nvPr>
            <p:ph idx="2" type="subTitle"/>
          </p:nvPr>
        </p:nvSpPr>
        <p:spPr>
          <a:xfrm>
            <a:off x="3397475" y="2702175"/>
            <a:ext cx="2349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26"/>
          <p:cNvSpPr txBox="1"/>
          <p:nvPr>
            <p:ph idx="3" type="subTitle"/>
          </p:nvPr>
        </p:nvSpPr>
        <p:spPr>
          <a:xfrm>
            <a:off x="819875" y="2418671"/>
            <a:ext cx="2349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26"/>
          <p:cNvSpPr txBox="1"/>
          <p:nvPr>
            <p:ph idx="4" type="subTitle"/>
          </p:nvPr>
        </p:nvSpPr>
        <p:spPr>
          <a:xfrm>
            <a:off x="819875" y="2702175"/>
            <a:ext cx="2349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6"/>
          <p:cNvSpPr txBox="1"/>
          <p:nvPr>
            <p:ph idx="5" type="subTitle"/>
          </p:nvPr>
        </p:nvSpPr>
        <p:spPr>
          <a:xfrm>
            <a:off x="5975075" y="2418671"/>
            <a:ext cx="2349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26"/>
          <p:cNvSpPr txBox="1"/>
          <p:nvPr>
            <p:ph idx="6" type="subTitle"/>
          </p:nvPr>
        </p:nvSpPr>
        <p:spPr>
          <a:xfrm>
            <a:off x="5975075" y="2702175"/>
            <a:ext cx="23490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6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" type="subTitle"/>
          </p:nvPr>
        </p:nvSpPr>
        <p:spPr>
          <a:xfrm>
            <a:off x="2271525" y="1406049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7"/>
          <p:cNvSpPr txBox="1"/>
          <p:nvPr>
            <p:ph idx="2" type="subTitle"/>
          </p:nvPr>
        </p:nvSpPr>
        <p:spPr>
          <a:xfrm>
            <a:off x="2271525" y="1599478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" name="Google Shape;119;p27"/>
          <p:cNvSpPr txBox="1"/>
          <p:nvPr>
            <p:ph idx="3" type="subTitle"/>
          </p:nvPr>
        </p:nvSpPr>
        <p:spPr>
          <a:xfrm>
            <a:off x="2271525" y="3245222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0" name="Google Shape;120;p27"/>
          <p:cNvSpPr txBox="1"/>
          <p:nvPr>
            <p:ph idx="4" type="subTitle"/>
          </p:nvPr>
        </p:nvSpPr>
        <p:spPr>
          <a:xfrm>
            <a:off x="2271525" y="3438651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1" name="Google Shape;121;p27"/>
          <p:cNvSpPr txBox="1"/>
          <p:nvPr>
            <p:ph idx="5" type="subTitle"/>
          </p:nvPr>
        </p:nvSpPr>
        <p:spPr>
          <a:xfrm>
            <a:off x="4522575" y="1406049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27"/>
          <p:cNvSpPr txBox="1"/>
          <p:nvPr>
            <p:ph idx="6" type="subTitle"/>
          </p:nvPr>
        </p:nvSpPr>
        <p:spPr>
          <a:xfrm>
            <a:off x="4522575" y="1599478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" name="Google Shape;123;p27"/>
          <p:cNvSpPr txBox="1"/>
          <p:nvPr>
            <p:ph idx="7" type="subTitle"/>
          </p:nvPr>
        </p:nvSpPr>
        <p:spPr>
          <a:xfrm>
            <a:off x="4522575" y="3245222"/>
            <a:ext cx="2349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27"/>
          <p:cNvSpPr txBox="1"/>
          <p:nvPr>
            <p:ph idx="8" type="subTitle"/>
          </p:nvPr>
        </p:nvSpPr>
        <p:spPr>
          <a:xfrm>
            <a:off x="4522575" y="3438651"/>
            <a:ext cx="23499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5470538" y="1829019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27" name="Google Shape;127;p28"/>
          <p:cNvSpPr txBox="1"/>
          <p:nvPr>
            <p:ph idx="1" type="subTitle"/>
          </p:nvPr>
        </p:nvSpPr>
        <p:spPr>
          <a:xfrm>
            <a:off x="5410988" y="2426475"/>
            <a:ext cx="29652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930750" y="1829019"/>
            <a:ext cx="2846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5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130" name="Google Shape;130;p29"/>
          <p:cNvSpPr txBox="1"/>
          <p:nvPr>
            <p:ph idx="1" type="subTitle"/>
          </p:nvPr>
        </p:nvSpPr>
        <p:spPr>
          <a:xfrm>
            <a:off x="723901" y="2426481"/>
            <a:ext cx="32598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cription">
  <p:cSld name="CUSTOM_3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idx="1" type="subTitle"/>
          </p:nvPr>
        </p:nvSpPr>
        <p:spPr>
          <a:xfrm>
            <a:off x="723900" y="1072150"/>
            <a:ext cx="7696200" cy="29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type="title"/>
          </p:nvPr>
        </p:nvSpPr>
        <p:spPr>
          <a:xfrm>
            <a:off x="457200" y="539500"/>
            <a:ext cx="82296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>
            <p:ph idx="1" type="subTitle"/>
          </p:nvPr>
        </p:nvSpPr>
        <p:spPr>
          <a:xfrm>
            <a:off x="3378750" y="1875746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6" name="Google Shape;136;p31"/>
          <p:cNvSpPr txBox="1"/>
          <p:nvPr>
            <p:ph idx="2" type="subTitle"/>
          </p:nvPr>
        </p:nvSpPr>
        <p:spPr>
          <a:xfrm>
            <a:off x="3378750" y="2154900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7" name="Google Shape;137;p31"/>
          <p:cNvSpPr txBox="1"/>
          <p:nvPr>
            <p:ph idx="3" type="subTitle"/>
          </p:nvPr>
        </p:nvSpPr>
        <p:spPr>
          <a:xfrm>
            <a:off x="774119" y="1875746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8" name="Google Shape;138;p31"/>
          <p:cNvSpPr txBox="1"/>
          <p:nvPr>
            <p:ph idx="4" type="subTitle"/>
          </p:nvPr>
        </p:nvSpPr>
        <p:spPr>
          <a:xfrm>
            <a:off x="774119" y="2154900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31"/>
          <p:cNvSpPr txBox="1"/>
          <p:nvPr>
            <p:ph idx="5" type="subTitle"/>
          </p:nvPr>
        </p:nvSpPr>
        <p:spPr>
          <a:xfrm>
            <a:off x="5983381" y="1875746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0" name="Google Shape;140;p31"/>
          <p:cNvSpPr txBox="1"/>
          <p:nvPr>
            <p:ph idx="6" type="subTitle"/>
          </p:nvPr>
        </p:nvSpPr>
        <p:spPr>
          <a:xfrm>
            <a:off x="5983381" y="2154900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31"/>
          <p:cNvSpPr txBox="1"/>
          <p:nvPr>
            <p:ph idx="7" type="subTitle"/>
          </p:nvPr>
        </p:nvSpPr>
        <p:spPr>
          <a:xfrm>
            <a:off x="3378750" y="3655871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31"/>
          <p:cNvSpPr txBox="1"/>
          <p:nvPr>
            <p:ph idx="8" type="subTitle"/>
          </p:nvPr>
        </p:nvSpPr>
        <p:spPr>
          <a:xfrm>
            <a:off x="3378750" y="3935025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3" name="Google Shape;143;p31"/>
          <p:cNvSpPr txBox="1"/>
          <p:nvPr>
            <p:ph idx="9" type="subTitle"/>
          </p:nvPr>
        </p:nvSpPr>
        <p:spPr>
          <a:xfrm>
            <a:off x="774119" y="3655871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31"/>
          <p:cNvSpPr txBox="1"/>
          <p:nvPr>
            <p:ph idx="13" type="subTitle"/>
          </p:nvPr>
        </p:nvSpPr>
        <p:spPr>
          <a:xfrm>
            <a:off x="774119" y="3935025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" name="Google Shape;145;p31"/>
          <p:cNvSpPr txBox="1"/>
          <p:nvPr>
            <p:ph idx="14" type="subTitle"/>
          </p:nvPr>
        </p:nvSpPr>
        <p:spPr>
          <a:xfrm>
            <a:off x="5983381" y="3655871"/>
            <a:ext cx="2386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6" name="Google Shape;146;p31"/>
          <p:cNvSpPr txBox="1"/>
          <p:nvPr>
            <p:ph idx="15" type="subTitle"/>
          </p:nvPr>
        </p:nvSpPr>
        <p:spPr>
          <a:xfrm>
            <a:off x="5983381" y="3935025"/>
            <a:ext cx="2386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31"/>
          <p:cNvSpPr txBox="1"/>
          <p:nvPr>
            <p:ph type="title"/>
          </p:nvPr>
        </p:nvSpPr>
        <p:spPr>
          <a:xfrm>
            <a:off x="1996975" y="539500"/>
            <a:ext cx="5150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/>
          <p:nvPr>
            <p:ph type="title"/>
          </p:nvPr>
        </p:nvSpPr>
        <p:spPr>
          <a:xfrm>
            <a:off x="2822850" y="1930375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0" name="Google Shape;150;p32"/>
          <p:cNvSpPr txBox="1"/>
          <p:nvPr>
            <p:ph idx="1" type="subTitle"/>
          </p:nvPr>
        </p:nvSpPr>
        <p:spPr>
          <a:xfrm>
            <a:off x="2822975" y="2865425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1" name="Google Shape;151;p32"/>
          <p:cNvSpPr txBox="1"/>
          <p:nvPr>
            <p:ph idx="2" type="title"/>
          </p:nvPr>
        </p:nvSpPr>
        <p:spPr>
          <a:xfrm>
            <a:off x="2822850" y="532463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2" name="Google Shape;152;p32"/>
          <p:cNvSpPr txBox="1"/>
          <p:nvPr>
            <p:ph idx="3" type="subTitle"/>
          </p:nvPr>
        </p:nvSpPr>
        <p:spPr>
          <a:xfrm>
            <a:off x="2822975" y="1469225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3" name="Google Shape;153;p32"/>
          <p:cNvSpPr txBox="1"/>
          <p:nvPr>
            <p:ph idx="4" type="title"/>
          </p:nvPr>
        </p:nvSpPr>
        <p:spPr>
          <a:xfrm>
            <a:off x="2822850" y="3249350"/>
            <a:ext cx="34983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53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4" name="Google Shape;154;p32"/>
          <p:cNvSpPr txBox="1"/>
          <p:nvPr>
            <p:ph idx="5" type="subTitle"/>
          </p:nvPr>
        </p:nvSpPr>
        <p:spPr>
          <a:xfrm>
            <a:off x="2822975" y="4185725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idx="1" type="subTitle"/>
          </p:nvPr>
        </p:nvSpPr>
        <p:spPr>
          <a:xfrm>
            <a:off x="2822913" y="1453572"/>
            <a:ext cx="3498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7" name="Google Shape;157;p33"/>
          <p:cNvSpPr txBox="1"/>
          <p:nvPr>
            <p:ph idx="2" type="subTitle"/>
          </p:nvPr>
        </p:nvSpPr>
        <p:spPr>
          <a:xfrm>
            <a:off x="2647950" y="1900325"/>
            <a:ext cx="38481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p33"/>
          <p:cNvSpPr txBox="1"/>
          <p:nvPr/>
        </p:nvSpPr>
        <p:spPr>
          <a:xfrm>
            <a:off x="2647950" y="3414425"/>
            <a:ext cx="38481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b="0" i="0" lang="en" sz="13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i="0" lang="en" sz="13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b="0" i="0" lang="en" sz="13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3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b="0" i="0" lang="en" sz="13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i="0" lang="en" sz="13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Freepik</a:t>
            </a:r>
            <a:r>
              <a:rPr b="0" i="0" lang="en" sz="1300" u="none" cap="none" strike="noStrike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300" u="none" cap="none" strike="noStrike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33"/>
          <p:cNvSpPr txBox="1"/>
          <p:nvPr>
            <p:ph type="title"/>
          </p:nvPr>
        </p:nvSpPr>
        <p:spPr>
          <a:xfrm>
            <a:off x="2710300" y="542925"/>
            <a:ext cx="36480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>
            <p:ph type="title"/>
          </p:nvPr>
        </p:nvSpPr>
        <p:spPr>
          <a:xfrm>
            <a:off x="2716500" y="3264875"/>
            <a:ext cx="37110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2" name="Google Shape;162;p34"/>
          <p:cNvSpPr txBox="1"/>
          <p:nvPr>
            <p:ph idx="1" type="subTitle"/>
          </p:nvPr>
        </p:nvSpPr>
        <p:spPr>
          <a:xfrm>
            <a:off x="2143200" y="1484725"/>
            <a:ext cx="4857600" cy="17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">
  <p:cSld name="CUSTOM_11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 ">
  <p:cSld name="CUSTOM_11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28400" y="445025"/>
            <a:ext cx="7487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 SemiBold"/>
              <a:buNone/>
              <a:defRPr b="0" i="0" sz="1600" u="none" cap="none" strike="noStrik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bel"/>
              <a:buNone/>
              <a:defRPr b="0" i="0" sz="3300" u="none" cap="none" strike="noStrik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28400" y="1808575"/>
            <a:ext cx="74871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b="0" i="0" sz="2400" u="none" cap="none" strike="noStrik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9y2M1sPrnmV_oTofQprlZZ33lJ6Lqapm/view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type="ctrTitle"/>
          </p:nvPr>
        </p:nvSpPr>
        <p:spPr>
          <a:xfrm>
            <a:off x="157950" y="80575"/>
            <a:ext cx="6123000" cy="34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Investigating Silicon Valley Bank Crash and AI in predicting Market Risk and Crash</a:t>
            </a:r>
            <a:endParaRPr sz="5200"/>
          </a:p>
        </p:txBody>
      </p:sp>
      <p:pic>
        <p:nvPicPr>
          <p:cNvPr id="174" name="Google Shape;1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675" y="263675"/>
            <a:ext cx="2842200" cy="148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675" y="1847075"/>
            <a:ext cx="2842199" cy="159287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39"/>
          <p:cNvGraphicFramePr/>
          <p:nvPr/>
        </p:nvGraphicFramePr>
        <p:xfrm>
          <a:off x="252425" y="365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{F12BF889-AEA2-4AC9-B1A1-774F7BD4F75C}</a:tableStyleId>
              </a:tblPr>
              <a:tblGrid>
                <a:gridCol w="1486225"/>
                <a:gridCol w="1486225"/>
              </a:tblGrid>
              <a:tr h="2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b="1"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080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Matriculation Number</a:t>
                      </a:r>
                      <a:endParaRPr b="1"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80808"/>
                    </a:solidFill>
                  </a:tcPr>
                </a:tc>
              </a:tr>
              <a:tr h="20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Lim Qing Rui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U2010816G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Amanda Ling Zhi Qi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U2022213G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Huang Jingyi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U2011981E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7" name="Google Shape;1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134" y="3625775"/>
            <a:ext cx="1487275" cy="1487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p39"/>
          <p:cNvGraphicFramePr/>
          <p:nvPr/>
        </p:nvGraphicFramePr>
        <p:xfrm>
          <a:off x="3224875" y="3986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{F12BF889-AEA2-4AC9-B1A1-774F7BD4F75C}</a:tableStyleId>
              </a:tblPr>
              <a:tblGrid>
                <a:gridCol w="1486225"/>
                <a:gridCol w="1486225"/>
              </a:tblGrid>
              <a:tr h="2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Adeline Soh Ziyi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U2110084J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Tay Wen Wei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U2110742C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26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Deionna Chee Rui Ping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U2021449D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8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8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48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48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8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8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48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48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48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48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SVB Ethical Considerations</a:t>
            </a:r>
            <a:endParaRPr/>
          </a:p>
        </p:txBody>
      </p:sp>
      <p:sp>
        <p:nvSpPr>
          <p:cNvPr id="394" name="Google Shape;394;p48"/>
          <p:cNvSpPr/>
          <p:nvPr/>
        </p:nvSpPr>
        <p:spPr>
          <a:xfrm>
            <a:off x="268200" y="791050"/>
            <a:ext cx="3727200" cy="2016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Greed is a powerful motivator influencing individuals to take unprecedented risks.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SVB’s management, driven by a desire for large profits, took on excessive risk in the pursuit of maximizing earnings.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Detrimental effects of greed include financial crises, declining investor confidence, and liquidity issues in the bank.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8"/>
          <p:cNvSpPr/>
          <p:nvPr/>
        </p:nvSpPr>
        <p:spPr>
          <a:xfrm>
            <a:off x="268204" y="691250"/>
            <a:ext cx="3727200" cy="32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Greed and Excessive Risk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8"/>
          <p:cNvSpPr/>
          <p:nvPr/>
        </p:nvSpPr>
        <p:spPr>
          <a:xfrm>
            <a:off x="4312450" y="898772"/>
            <a:ext cx="4602900" cy="35901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Following SVB’s collapse, CEO Greg Becker and CFO Daniel Beck sold their SVB stocks days before the public release of the Q1 SVB report -&gt; Suggests the executives had non-disclosed information about the bank’s financial situation.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Insider trading involves trading securities using material, nonpublic information -&gt;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Divestment before a public report raises suspicions of insider trading, an unethical practice undermining market fairness and equal access to information.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Revelation triggers ethical and legal inquiries into the actions of those in authority -&gt; These actions suggest personal gains at the expense of others, emphasizing ethical considerations and potential legal violations.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4312450" y="691250"/>
            <a:ext cx="4602900" cy="382500"/>
          </a:xfrm>
          <a:prstGeom prst="roundRect">
            <a:avLst>
              <a:gd fmla="val 16667" name="adj"/>
            </a:avLst>
          </a:prstGeom>
          <a:solidFill>
            <a:srgbClr val="FFCB67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Ethical Concerns and Insider Trading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8"/>
          <p:cNvSpPr/>
          <p:nvPr/>
        </p:nvSpPr>
        <p:spPr>
          <a:xfrm>
            <a:off x="5341279" y="-585100"/>
            <a:ext cx="3727200" cy="320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GREED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48"/>
          <p:cNvSpPr/>
          <p:nvPr/>
        </p:nvSpPr>
        <p:spPr>
          <a:xfrm>
            <a:off x="268200" y="2983650"/>
            <a:ext cx="3727200" cy="1505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Strengthening the regulatory environment, improving corporate governance, promoting transparency and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accountability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can help.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Educating the public and investors about risks associated with greed is crucial.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48"/>
          <p:cNvSpPr/>
          <p:nvPr/>
        </p:nvSpPr>
        <p:spPr>
          <a:xfrm>
            <a:off x="268204" y="2883850"/>
            <a:ext cx="3727200" cy="32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Addressing Greed through Regulation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9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9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49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49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49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49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49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49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49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49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49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Lessons Learnt</a:t>
            </a:r>
            <a:endParaRPr/>
          </a:p>
        </p:txBody>
      </p:sp>
      <p:sp>
        <p:nvSpPr>
          <p:cNvPr id="417" name="Google Shape;417;p49"/>
          <p:cNvSpPr/>
          <p:nvPr/>
        </p:nvSpPr>
        <p:spPr>
          <a:xfrm>
            <a:off x="573000" y="1019650"/>
            <a:ext cx="3727200" cy="2981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Subpar risk management procedures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Making significant bets on Treasury bonds at a period of low interest rates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“Investment securities accounted for 55% of assets, double the U.S.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bank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average (Eisen B, et al, 2023).”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“As interest rates climbed in 2022, bond portfolios suffered, leading to losses.”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49"/>
          <p:cNvSpPr/>
          <p:nvPr/>
        </p:nvSpPr>
        <p:spPr>
          <a:xfrm>
            <a:off x="573004" y="843650"/>
            <a:ext cx="3727200" cy="32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Main Cause of SVB’S Failure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4848200" y="996900"/>
            <a:ext cx="3727200" cy="3003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Financial institutions can learn to have robust risk management practice in place (Rossi, 2023)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Indicates the need for more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regulatory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control particularly for banks operating in high-risk industries or challenging markets.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Conduct more routine stress testing and evaluation of risk management procedures.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Increase the agility of supervision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49"/>
          <p:cNvSpPr/>
          <p:nvPr/>
        </p:nvSpPr>
        <p:spPr>
          <a:xfrm>
            <a:off x="4848200" y="823250"/>
            <a:ext cx="3727200" cy="320100"/>
          </a:xfrm>
          <a:prstGeom prst="roundRect">
            <a:avLst>
              <a:gd fmla="val 16667" name="adj"/>
            </a:avLst>
          </a:prstGeom>
          <a:solidFill>
            <a:srgbClr val="FFCB67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Lessons Learned and Regulatory Implications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type="ctrTitle"/>
          </p:nvPr>
        </p:nvSpPr>
        <p:spPr>
          <a:xfrm>
            <a:off x="1051975" y="391350"/>
            <a:ext cx="6827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FCBD2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Intelligence in Markets</a:t>
            </a:r>
            <a:endParaRPr b="1" sz="3500">
              <a:solidFill>
                <a:srgbClr val="FCBD2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426" name="Google Shape;426;p50"/>
          <p:cNvCxnSpPr/>
          <p:nvPr/>
        </p:nvCxnSpPr>
        <p:spPr>
          <a:xfrm>
            <a:off x="4343400" y="1320813"/>
            <a:ext cx="0" cy="3285300"/>
          </a:xfrm>
          <a:prstGeom prst="straightConnector1">
            <a:avLst/>
          </a:prstGeom>
          <a:noFill/>
          <a:ln cap="flat" cmpd="sng" w="28575">
            <a:solidFill>
              <a:srgbClr val="FCBD2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27" name="Google Shape;427;p50"/>
          <p:cNvSpPr txBox="1"/>
          <p:nvPr>
            <p:ph type="ctrTitle"/>
          </p:nvPr>
        </p:nvSpPr>
        <p:spPr>
          <a:xfrm>
            <a:off x="2051000" y="3638650"/>
            <a:ext cx="1715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AI Ethical Considerations</a:t>
            </a:r>
            <a:endParaRPr sz="2000"/>
          </a:p>
        </p:txBody>
      </p:sp>
      <p:sp>
        <p:nvSpPr>
          <p:cNvPr id="428" name="Google Shape;428;p50"/>
          <p:cNvSpPr txBox="1"/>
          <p:nvPr>
            <p:ph type="ctrTitle"/>
          </p:nvPr>
        </p:nvSpPr>
        <p:spPr>
          <a:xfrm>
            <a:off x="2023900" y="1404850"/>
            <a:ext cx="15813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AI in Financial Sector</a:t>
            </a:r>
            <a:endParaRPr sz="2000"/>
          </a:p>
        </p:txBody>
      </p:sp>
      <p:sp>
        <p:nvSpPr>
          <p:cNvPr id="429" name="Google Shape;429;p50"/>
          <p:cNvSpPr txBox="1"/>
          <p:nvPr>
            <p:ph type="ctrTitle"/>
          </p:nvPr>
        </p:nvSpPr>
        <p:spPr>
          <a:xfrm>
            <a:off x="5503025" y="1404850"/>
            <a:ext cx="15813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AI in Risk Management</a:t>
            </a:r>
            <a:endParaRPr sz="2000"/>
          </a:p>
        </p:txBody>
      </p:sp>
      <p:sp>
        <p:nvSpPr>
          <p:cNvPr id="430" name="Google Shape;430;p50"/>
          <p:cNvSpPr txBox="1"/>
          <p:nvPr>
            <p:ph type="ctrTitle"/>
          </p:nvPr>
        </p:nvSpPr>
        <p:spPr>
          <a:xfrm>
            <a:off x="2023900" y="2540775"/>
            <a:ext cx="1581300" cy="6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AI Chatbots</a:t>
            </a:r>
            <a:endParaRPr sz="2000"/>
          </a:p>
        </p:txBody>
      </p:sp>
      <p:sp>
        <p:nvSpPr>
          <p:cNvPr id="431" name="Google Shape;431;p50"/>
          <p:cNvSpPr txBox="1"/>
          <p:nvPr>
            <p:ph type="ctrTitle"/>
          </p:nvPr>
        </p:nvSpPr>
        <p:spPr>
          <a:xfrm>
            <a:off x="5505525" y="2597625"/>
            <a:ext cx="15813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Fraud and AI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1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51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51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51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51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51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51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51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Current Issues</a:t>
            </a:r>
            <a:endParaRPr/>
          </a:p>
        </p:txBody>
      </p:sp>
      <p:sp>
        <p:nvSpPr>
          <p:cNvPr id="448" name="Google Shape;448;p51"/>
          <p:cNvSpPr/>
          <p:nvPr/>
        </p:nvSpPr>
        <p:spPr>
          <a:xfrm>
            <a:off x="508500" y="1471650"/>
            <a:ext cx="8127000" cy="2341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can advancements in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and smart technologies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harnessed to effectively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mitigate and reduce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instances of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anti-money laundering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used in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Financial Sector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ensure a more secure and transparent financial ecosystem?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1"/>
          <p:cNvSpPr/>
          <p:nvPr/>
        </p:nvSpPr>
        <p:spPr>
          <a:xfrm>
            <a:off x="508500" y="1330650"/>
            <a:ext cx="8127000" cy="54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51"/>
          <p:cNvSpPr/>
          <p:nvPr/>
        </p:nvSpPr>
        <p:spPr>
          <a:xfrm>
            <a:off x="234750" y="1113900"/>
            <a:ext cx="8674500" cy="305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50" y="805310"/>
            <a:ext cx="4743163" cy="98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1375" y="1985934"/>
            <a:ext cx="4743173" cy="61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6025" y="2875200"/>
            <a:ext cx="4535049" cy="6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3200" y="3712736"/>
            <a:ext cx="4203724" cy="95071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52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52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52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52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52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52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52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52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52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52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General Functions of AI</a:t>
            </a:r>
            <a:endParaRPr/>
          </a:p>
        </p:txBody>
      </p:sp>
      <p:sp>
        <p:nvSpPr>
          <p:cNvPr id="471" name="Google Shape;471;p52"/>
          <p:cNvSpPr/>
          <p:nvPr/>
        </p:nvSpPr>
        <p:spPr>
          <a:xfrm>
            <a:off x="355550" y="1094200"/>
            <a:ext cx="8331300" cy="1417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Analyse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market conditions, trends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&amp;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economic indicators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to forecast financial crises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Advanced forecasting ability to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analyze large datasets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to aid in identification of threats and opportunities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Enhance decision-making and risk management as they identify early warning signs for financial crises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52"/>
          <p:cNvSpPr/>
          <p:nvPr/>
        </p:nvSpPr>
        <p:spPr>
          <a:xfrm>
            <a:off x="355550" y="3149575"/>
            <a:ext cx="8331300" cy="1417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Utilize AI and ML to generate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potential business scenarios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taking into account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market conditions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consumer behavior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Lead to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more accurate and reliable forecasts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of realistic simulations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E.g. Gain valuable insights into future market dynamics by examining the market data, predicting interest rates and inflation, and forecasting changes in key variables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52"/>
          <p:cNvSpPr/>
          <p:nvPr/>
        </p:nvSpPr>
        <p:spPr>
          <a:xfrm>
            <a:off x="355550" y="2881550"/>
            <a:ext cx="2926200" cy="482700"/>
          </a:xfrm>
          <a:prstGeom prst="roundRect">
            <a:avLst>
              <a:gd fmla="val 50000" name="adj"/>
            </a:avLst>
          </a:prstGeom>
          <a:solidFill>
            <a:srgbClr val="FFCB67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Example - Scenario Analysis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2"/>
          <p:cNvSpPr/>
          <p:nvPr/>
        </p:nvSpPr>
        <p:spPr>
          <a:xfrm>
            <a:off x="355550" y="863475"/>
            <a:ext cx="2926200" cy="48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Basic Functions of AI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53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53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53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53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53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53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53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3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53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53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53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AI in Financial Crisis</a:t>
            </a:r>
            <a:endParaRPr/>
          </a:p>
        </p:txBody>
      </p:sp>
      <p:sp>
        <p:nvSpPr>
          <p:cNvPr id="491" name="Google Shape;491;p53"/>
          <p:cNvSpPr/>
          <p:nvPr/>
        </p:nvSpPr>
        <p:spPr>
          <a:xfrm>
            <a:off x="355550" y="1094200"/>
            <a:ext cx="6138000" cy="1417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algorithms to automate trading process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 use of historical stock and market date to predict future return of assets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Real-time market tracking and decision making using Artificial Neural Network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53"/>
          <p:cNvSpPr/>
          <p:nvPr/>
        </p:nvSpPr>
        <p:spPr>
          <a:xfrm>
            <a:off x="355550" y="3149575"/>
            <a:ext cx="8331300" cy="1417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Research conducted to see how sentiment analysis could assist in predicting market volatility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Focused on using news article headlines and social media posts to influence prediction of volatility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Result : Sentiment derived from headlines can be a predictive signal for market returns with an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accuracy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rate of 65%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Result: Tweets has a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strong negative correlation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between positive sentiment and market volatility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53"/>
          <p:cNvSpPr/>
          <p:nvPr/>
        </p:nvSpPr>
        <p:spPr>
          <a:xfrm>
            <a:off x="355550" y="2881550"/>
            <a:ext cx="2926200" cy="482700"/>
          </a:xfrm>
          <a:prstGeom prst="roundRect">
            <a:avLst>
              <a:gd fmla="val 50000" name="adj"/>
            </a:avLst>
          </a:prstGeom>
          <a:solidFill>
            <a:srgbClr val="FFCB67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Sentiment Analysis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53"/>
          <p:cNvSpPr/>
          <p:nvPr/>
        </p:nvSpPr>
        <p:spPr>
          <a:xfrm>
            <a:off x="355550" y="863475"/>
            <a:ext cx="2926200" cy="48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Algorithmic Trading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5" name="Google Shape;4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550" y="312199"/>
            <a:ext cx="2650425" cy="25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4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54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54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54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54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54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54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54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54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54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54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Current practices of AI &amp; ML to deal with AML</a:t>
            </a:r>
            <a:endParaRPr/>
          </a:p>
        </p:txBody>
      </p:sp>
      <p:sp>
        <p:nvSpPr>
          <p:cNvPr id="512" name="Google Shape;512;p54"/>
          <p:cNvSpPr/>
          <p:nvPr/>
        </p:nvSpPr>
        <p:spPr>
          <a:xfrm>
            <a:off x="355550" y="1094200"/>
            <a:ext cx="8331300" cy="1417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dentify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money laundering and suspicious behaviour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evaluating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sources like financial transactions,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client profiles,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demographics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and transaction patterns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Detect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irregularities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transactions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Adopted by HSBC that led to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40% reduction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compliance check time while enhancing accuracy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AML program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54"/>
          <p:cNvSpPr/>
          <p:nvPr/>
        </p:nvSpPr>
        <p:spPr>
          <a:xfrm>
            <a:off x="355550" y="3149575"/>
            <a:ext cx="8331300" cy="1417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Research on the different types of predictive modelling techniques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Data used was the IBM Synthetic Financial Data Money Laundering dataset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Concluded that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Random Forest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the model with the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highest accuracy rate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Note: Suggest Further analysis with more diverse dataset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54"/>
          <p:cNvSpPr/>
          <p:nvPr/>
        </p:nvSpPr>
        <p:spPr>
          <a:xfrm>
            <a:off x="355550" y="2881550"/>
            <a:ext cx="2926200" cy="482700"/>
          </a:xfrm>
          <a:prstGeom prst="roundRect">
            <a:avLst>
              <a:gd fmla="val 50000" name="adj"/>
            </a:avLst>
          </a:prstGeom>
          <a:solidFill>
            <a:srgbClr val="FFCB67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Predictive Modelling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54"/>
          <p:cNvSpPr/>
          <p:nvPr/>
        </p:nvSpPr>
        <p:spPr>
          <a:xfrm>
            <a:off x="355550" y="863475"/>
            <a:ext cx="2926200" cy="482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Google Cloud AML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55"/>
          <p:cNvGrpSpPr/>
          <p:nvPr/>
        </p:nvGrpSpPr>
        <p:grpSpPr>
          <a:xfrm>
            <a:off x="498900" y="690550"/>
            <a:ext cx="2926225" cy="4061925"/>
            <a:chOff x="498900" y="690550"/>
            <a:chExt cx="2926225" cy="4061925"/>
          </a:xfrm>
        </p:grpSpPr>
        <p:sp>
          <p:nvSpPr>
            <p:cNvPr id="521" name="Google Shape;521;p55"/>
            <p:cNvSpPr/>
            <p:nvPr/>
          </p:nvSpPr>
          <p:spPr>
            <a:xfrm>
              <a:off x="498925" y="834725"/>
              <a:ext cx="2926200" cy="2642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AI can be used to assess a company’s cyber risk and calculate the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return on security investment (ROSI)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2" name="Google Shape;522;p55"/>
            <p:cNvSpPr/>
            <p:nvPr/>
          </p:nvSpPr>
          <p:spPr>
            <a:xfrm>
              <a:off x="498900" y="690550"/>
              <a:ext cx="2926200" cy="320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Cyber Risk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3" name="Google Shape;523;p55"/>
            <p:cNvSpPr/>
            <p:nvPr/>
          </p:nvSpPr>
          <p:spPr>
            <a:xfrm>
              <a:off x="498900" y="2803075"/>
              <a:ext cx="2926200" cy="19494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 cyber security company.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Safe ROSI Calculator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Calculates ROSI in real-time to ensure the highest return.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Constantly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learns new information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to adapt to market changes.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4" name="Google Shape;524;p55"/>
            <p:cNvSpPr/>
            <p:nvPr/>
          </p:nvSpPr>
          <p:spPr>
            <a:xfrm>
              <a:off x="498900" y="2583250"/>
              <a:ext cx="2926200" cy="375900"/>
            </a:xfrm>
            <a:prstGeom prst="roundRect">
              <a:avLst>
                <a:gd fmla="val 50000" name="adj"/>
              </a:avLst>
            </a:prstGeom>
            <a:solidFill>
              <a:srgbClr val="FFCB67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Example - Safe Security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25" name="Google Shape;525;p55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55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55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55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55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55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55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55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55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55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55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55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Using AI as a Risk Management Tool</a:t>
            </a:r>
            <a:endParaRPr/>
          </a:p>
        </p:txBody>
      </p:sp>
      <p:grpSp>
        <p:nvGrpSpPr>
          <p:cNvPr id="537" name="Google Shape;537;p55"/>
          <p:cNvGrpSpPr/>
          <p:nvPr/>
        </p:nvGrpSpPr>
        <p:grpSpPr>
          <a:xfrm>
            <a:off x="3773300" y="690550"/>
            <a:ext cx="4846200" cy="4061875"/>
            <a:chOff x="3773300" y="690550"/>
            <a:chExt cx="4846200" cy="4061875"/>
          </a:xfrm>
        </p:grpSpPr>
        <p:sp>
          <p:nvSpPr>
            <p:cNvPr id="538" name="Google Shape;538;p55"/>
            <p:cNvSpPr/>
            <p:nvPr/>
          </p:nvSpPr>
          <p:spPr>
            <a:xfrm>
              <a:off x="6023450" y="3475250"/>
              <a:ext cx="2594400" cy="12756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Uses ML techniques to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analyse data from various sources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to make prediction on borrowers’ creditworthiness.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9" name="Google Shape;539;p55"/>
            <p:cNvSpPr/>
            <p:nvPr/>
          </p:nvSpPr>
          <p:spPr>
            <a:xfrm>
              <a:off x="6023300" y="834650"/>
              <a:ext cx="2594400" cy="2642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Credit Underwriting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Lenders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assess 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borrowers'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’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creditworthiness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before issuing them a loan or credit facility.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AI-powered models can use clients’ financial data, market trends and economic activity trends to predict loan delinquencies.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0" name="Google Shape;540;p55"/>
            <p:cNvSpPr/>
            <p:nvPr/>
          </p:nvSpPr>
          <p:spPr>
            <a:xfrm>
              <a:off x="3773300" y="834650"/>
              <a:ext cx="2250000" cy="26421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Early Warning Systems (EWS)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Identify non-performing assets to allow banks to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take corrective actions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early on.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By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integrating data from different sources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and using AI, the detection of early warning signs can be improved.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1" name="Google Shape;541;p55"/>
            <p:cNvSpPr/>
            <p:nvPr/>
          </p:nvSpPr>
          <p:spPr>
            <a:xfrm>
              <a:off x="3773300" y="690550"/>
              <a:ext cx="4846200" cy="320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Credit Risk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2" name="Google Shape;542;p55"/>
            <p:cNvSpPr/>
            <p:nvPr/>
          </p:nvSpPr>
          <p:spPr>
            <a:xfrm>
              <a:off x="3773300" y="3476825"/>
              <a:ext cx="2250000" cy="12756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Plans to upgrade its EWS by integrating AI to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crawl the web for information on borrowers’ activities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3" name="Google Shape;543;p55"/>
            <p:cNvSpPr/>
            <p:nvPr/>
          </p:nvSpPr>
          <p:spPr>
            <a:xfrm>
              <a:off x="3773300" y="3265975"/>
              <a:ext cx="2250000" cy="375900"/>
            </a:xfrm>
            <a:prstGeom prst="roundRect">
              <a:avLst>
                <a:gd fmla="val 50000" name="adj"/>
              </a:avLst>
            </a:prstGeom>
            <a:solidFill>
              <a:srgbClr val="FFCB67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Example - Punjab National Bank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4" name="Google Shape;544;p55"/>
            <p:cNvSpPr/>
            <p:nvPr/>
          </p:nvSpPr>
          <p:spPr>
            <a:xfrm>
              <a:off x="6025100" y="3265975"/>
              <a:ext cx="2594400" cy="375900"/>
            </a:xfrm>
            <a:prstGeom prst="roundRect">
              <a:avLst>
                <a:gd fmla="val 50000" name="adj"/>
              </a:avLst>
            </a:prstGeom>
            <a:solidFill>
              <a:srgbClr val="FFCB67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Example - Zest AI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6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56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56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56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56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56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5" name="Google Shape;555;p56"/>
          <p:cNvGrpSpPr/>
          <p:nvPr/>
        </p:nvGrpSpPr>
        <p:grpSpPr>
          <a:xfrm>
            <a:off x="3747500" y="690575"/>
            <a:ext cx="4897500" cy="4061900"/>
            <a:chOff x="3747500" y="690575"/>
            <a:chExt cx="4897500" cy="4061900"/>
          </a:xfrm>
        </p:grpSpPr>
        <p:sp>
          <p:nvSpPr>
            <p:cNvPr id="556" name="Google Shape;556;p56"/>
            <p:cNvSpPr/>
            <p:nvPr/>
          </p:nvSpPr>
          <p:spPr>
            <a:xfrm>
              <a:off x="5946500" y="3278875"/>
              <a:ext cx="2698500" cy="14736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Uses NLP for market forecasting and exploring to gain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real-time insights and understanding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on the market sentiment.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7" name="Google Shape;557;p56"/>
            <p:cNvSpPr/>
            <p:nvPr/>
          </p:nvSpPr>
          <p:spPr>
            <a:xfrm>
              <a:off x="5946500" y="861900"/>
              <a:ext cx="2698500" cy="24168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Monitoring Market Conditions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Sentiment analysis to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analyse people’s attitude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towards an event.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Help banks analyse the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sentiment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of the financial market, which is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 indicative of the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market conditions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8" name="Google Shape;558;p56"/>
            <p:cNvSpPr/>
            <p:nvPr/>
          </p:nvSpPr>
          <p:spPr>
            <a:xfrm>
              <a:off x="3747500" y="823800"/>
              <a:ext cx="2199000" cy="27105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Market Risk Assessment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AI can be utilised in making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investment decisions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9" name="Google Shape;559;p56"/>
            <p:cNvSpPr/>
            <p:nvPr/>
          </p:nvSpPr>
          <p:spPr>
            <a:xfrm>
              <a:off x="3747500" y="2262975"/>
              <a:ext cx="2199000" cy="24894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Use of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AI and ML  powered mathematical models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to identify trends.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Use of smart beta portfolios (AI-powered): flexibility to utilise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different strategies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to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allocate weights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within an index.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0" name="Google Shape;560;p56"/>
            <p:cNvSpPr/>
            <p:nvPr/>
          </p:nvSpPr>
          <p:spPr>
            <a:xfrm>
              <a:off x="3747500" y="2068700"/>
              <a:ext cx="2199000" cy="375900"/>
            </a:xfrm>
            <a:prstGeom prst="roundRect">
              <a:avLst>
                <a:gd fmla="val 50000" name="adj"/>
              </a:avLst>
            </a:prstGeom>
            <a:solidFill>
              <a:srgbClr val="FFCB67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Example - BlackRock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1" name="Google Shape;561;p56"/>
            <p:cNvSpPr/>
            <p:nvPr/>
          </p:nvSpPr>
          <p:spPr>
            <a:xfrm>
              <a:off x="5946500" y="3067550"/>
              <a:ext cx="2698500" cy="375900"/>
            </a:xfrm>
            <a:prstGeom prst="roundRect">
              <a:avLst>
                <a:gd fmla="val 50000" name="adj"/>
              </a:avLst>
            </a:prstGeom>
            <a:solidFill>
              <a:srgbClr val="FFCB67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Example - HSBC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2" name="Google Shape;562;p56"/>
            <p:cNvSpPr/>
            <p:nvPr/>
          </p:nvSpPr>
          <p:spPr>
            <a:xfrm>
              <a:off x="3747500" y="690575"/>
              <a:ext cx="4897500" cy="320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Market Risk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63" name="Google Shape;563;p56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56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56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56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56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56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Using AI as a Risk Management Tool</a:t>
            </a:r>
            <a:endParaRPr/>
          </a:p>
        </p:txBody>
      </p:sp>
      <p:grpSp>
        <p:nvGrpSpPr>
          <p:cNvPr id="569" name="Google Shape;569;p56"/>
          <p:cNvGrpSpPr/>
          <p:nvPr/>
        </p:nvGrpSpPr>
        <p:grpSpPr>
          <a:xfrm>
            <a:off x="498900" y="690575"/>
            <a:ext cx="2926200" cy="4061850"/>
            <a:chOff x="498900" y="690575"/>
            <a:chExt cx="2926200" cy="4061850"/>
          </a:xfrm>
        </p:grpSpPr>
        <p:sp>
          <p:nvSpPr>
            <p:cNvPr id="570" name="Google Shape;570;p56"/>
            <p:cNvSpPr/>
            <p:nvPr/>
          </p:nvSpPr>
          <p:spPr>
            <a:xfrm>
              <a:off x="498900" y="823800"/>
              <a:ext cx="2926200" cy="2649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AI-powered algorithms can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analyse real-time big data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to detect fraudulent activities.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Such ML algorithms have the ability to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learn and adapt to emerging fraud patterns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1" marL="9144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○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30% Increase in fraud detection rate compared to traditional rule-based methods.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498900" y="690575"/>
              <a:ext cx="2926200" cy="320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Fraud Risk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498900" y="3138725"/>
              <a:ext cx="2926200" cy="16137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Denmark’s largest bank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Deployed an AI-driven fraud detection platform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just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Analyses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large numbers of latent features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for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millions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of banking transactions to detect fraud in real time.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3" name="Google Shape;573;p56"/>
            <p:cNvSpPr/>
            <p:nvPr/>
          </p:nvSpPr>
          <p:spPr>
            <a:xfrm>
              <a:off x="498900" y="2922300"/>
              <a:ext cx="2926200" cy="375900"/>
            </a:xfrm>
            <a:prstGeom prst="roundRect">
              <a:avLst>
                <a:gd fmla="val 50000" name="adj"/>
              </a:avLst>
            </a:prstGeom>
            <a:solidFill>
              <a:srgbClr val="FFCB67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Example - Danske Bank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7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57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57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57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57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57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57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57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57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57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Stress Testing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57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57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AI Chatbot</a:t>
            </a:r>
            <a:endParaRPr/>
          </a:p>
        </p:txBody>
      </p:sp>
      <p:sp>
        <p:nvSpPr>
          <p:cNvPr id="590" name="Google Shape;590;p57"/>
          <p:cNvSpPr/>
          <p:nvPr/>
        </p:nvSpPr>
        <p:spPr>
          <a:xfrm>
            <a:off x="6196075" y="1286600"/>
            <a:ext cx="2250000" cy="3013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Banks can focus their human resources on other more value-adding tasks, boosting productivity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Increase customer retention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57"/>
          <p:cNvSpPr/>
          <p:nvPr/>
        </p:nvSpPr>
        <p:spPr>
          <a:xfrm>
            <a:off x="697950" y="1254600"/>
            <a:ext cx="5302800" cy="1516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Answer customers’ questions during financial crisis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Manage customers’ expectations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Restore customer confidence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Identify customers who are at risk of withdrawing their funds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697900" y="1142500"/>
            <a:ext cx="5302800" cy="24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Functions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57"/>
          <p:cNvSpPr/>
          <p:nvPr/>
        </p:nvSpPr>
        <p:spPr>
          <a:xfrm>
            <a:off x="697900" y="2784300"/>
            <a:ext cx="5302800" cy="1516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AI Chatbot Amy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COVID-19 accelerated the demand for such technologies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Replies immediately, available online 24/7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57"/>
          <p:cNvSpPr/>
          <p:nvPr/>
        </p:nvSpPr>
        <p:spPr>
          <a:xfrm>
            <a:off x="697900" y="2614004"/>
            <a:ext cx="5302800" cy="292200"/>
          </a:xfrm>
          <a:prstGeom prst="roundRect">
            <a:avLst>
              <a:gd fmla="val 50000" name="adj"/>
            </a:avLst>
          </a:prstGeom>
          <a:solidFill>
            <a:srgbClr val="FFCB67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Example - HSBC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57"/>
          <p:cNvSpPr/>
          <p:nvPr/>
        </p:nvSpPr>
        <p:spPr>
          <a:xfrm>
            <a:off x="6196075" y="1142500"/>
            <a:ext cx="2250000" cy="32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Benefits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ctrTitle"/>
          </p:nvPr>
        </p:nvSpPr>
        <p:spPr>
          <a:xfrm>
            <a:off x="324750" y="4038675"/>
            <a:ext cx="1715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SVB Ethical Considerations</a:t>
            </a:r>
            <a:endParaRPr sz="2000"/>
          </a:p>
        </p:txBody>
      </p:sp>
      <p:sp>
        <p:nvSpPr>
          <p:cNvPr id="184" name="Google Shape;184;p40"/>
          <p:cNvSpPr txBox="1"/>
          <p:nvPr>
            <p:ph type="ctrTitle"/>
          </p:nvPr>
        </p:nvSpPr>
        <p:spPr>
          <a:xfrm>
            <a:off x="263300" y="126725"/>
            <a:ext cx="8708700" cy="8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 u="sng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Table of Contents</a:t>
            </a:r>
            <a:endParaRPr b="1" sz="3200" u="sng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85" name="Google Shape;185;p40"/>
          <p:cNvCxnSpPr/>
          <p:nvPr/>
        </p:nvCxnSpPr>
        <p:spPr>
          <a:xfrm>
            <a:off x="4572000" y="955600"/>
            <a:ext cx="0" cy="3942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40"/>
          <p:cNvSpPr txBox="1"/>
          <p:nvPr>
            <p:ph type="ctrTitle"/>
          </p:nvPr>
        </p:nvSpPr>
        <p:spPr>
          <a:xfrm>
            <a:off x="263300" y="1043125"/>
            <a:ext cx="41073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SVB Crash and Analysis</a:t>
            </a:r>
            <a:endParaRPr b="1" sz="25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7" name="Google Shape;187;p40"/>
          <p:cNvSpPr txBox="1"/>
          <p:nvPr>
            <p:ph type="ctrTitle"/>
          </p:nvPr>
        </p:nvSpPr>
        <p:spPr>
          <a:xfrm>
            <a:off x="4711775" y="1012075"/>
            <a:ext cx="44322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CBD2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Artificial Intelligence in Markets</a:t>
            </a:r>
            <a:endParaRPr b="1" sz="2500">
              <a:solidFill>
                <a:srgbClr val="FCBD2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8" name="Google Shape;188;p40"/>
          <p:cNvSpPr txBox="1"/>
          <p:nvPr>
            <p:ph type="ctrTitle"/>
          </p:nvPr>
        </p:nvSpPr>
        <p:spPr>
          <a:xfrm>
            <a:off x="297650" y="1668775"/>
            <a:ext cx="15813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SVB Overview</a:t>
            </a:r>
            <a:endParaRPr sz="2000"/>
          </a:p>
        </p:txBody>
      </p:sp>
      <p:sp>
        <p:nvSpPr>
          <p:cNvPr id="189" name="Google Shape;189;p40"/>
          <p:cNvSpPr txBox="1"/>
          <p:nvPr>
            <p:ph type="ctrTitle"/>
          </p:nvPr>
        </p:nvSpPr>
        <p:spPr>
          <a:xfrm>
            <a:off x="2557575" y="1668775"/>
            <a:ext cx="15813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Issues in SVB</a:t>
            </a:r>
            <a:endParaRPr sz="2000"/>
          </a:p>
        </p:txBody>
      </p:sp>
      <p:sp>
        <p:nvSpPr>
          <p:cNvPr id="190" name="Google Shape;190;p40"/>
          <p:cNvSpPr txBox="1"/>
          <p:nvPr>
            <p:ph type="ctrTitle"/>
          </p:nvPr>
        </p:nvSpPr>
        <p:spPr>
          <a:xfrm>
            <a:off x="297650" y="2804700"/>
            <a:ext cx="1581300" cy="6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Liquidity and Data Analysis</a:t>
            </a:r>
            <a:endParaRPr sz="2000"/>
          </a:p>
        </p:txBody>
      </p:sp>
      <p:sp>
        <p:nvSpPr>
          <p:cNvPr id="191" name="Google Shape;191;p40"/>
          <p:cNvSpPr txBox="1"/>
          <p:nvPr>
            <p:ph type="ctrTitle"/>
          </p:nvPr>
        </p:nvSpPr>
        <p:spPr>
          <a:xfrm>
            <a:off x="2560075" y="2861550"/>
            <a:ext cx="15813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Alternative Scenarios</a:t>
            </a:r>
            <a:endParaRPr sz="2000"/>
          </a:p>
        </p:txBody>
      </p:sp>
      <p:sp>
        <p:nvSpPr>
          <p:cNvPr id="192" name="Google Shape;192;p40"/>
          <p:cNvSpPr txBox="1"/>
          <p:nvPr>
            <p:ph type="ctrTitle"/>
          </p:nvPr>
        </p:nvSpPr>
        <p:spPr>
          <a:xfrm>
            <a:off x="2548700" y="3910400"/>
            <a:ext cx="1745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06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Lessons Learnt</a:t>
            </a:r>
            <a:endParaRPr sz="2000"/>
          </a:p>
        </p:txBody>
      </p:sp>
      <p:cxnSp>
        <p:nvCxnSpPr>
          <p:cNvPr id="193" name="Google Shape;193;p40"/>
          <p:cNvCxnSpPr/>
          <p:nvPr/>
        </p:nvCxnSpPr>
        <p:spPr>
          <a:xfrm>
            <a:off x="2158525" y="1612575"/>
            <a:ext cx="0" cy="328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40"/>
          <p:cNvCxnSpPr/>
          <p:nvPr/>
        </p:nvCxnSpPr>
        <p:spPr>
          <a:xfrm>
            <a:off x="6699275" y="1592563"/>
            <a:ext cx="0" cy="3285300"/>
          </a:xfrm>
          <a:prstGeom prst="straightConnector1">
            <a:avLst/>
          </a:prstGeom>
          <a:noFill/>
          <a:ln cap="flat" cmpd="sng" w="28575">
            <a:solidFill>
              <a:srgbClr val="FCBD2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5" name="Google Shape;195;p40"/>
          <p:cNvSpPr txBox="1"/>
          <p:nvPr>
            <p:ph type="ctrTitle"/>
          </p:nvPr>
        </p:nvSpPr>
        <p:spPr>
          <a:xfrm>
            <a:off x="4864075" y="3910400"/>
            <a:ext cx="1715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AI Ethical Considerations</a:t>
            </a:r>
            <a:endParaRPr sz="2000"/>
          </a:p>
        </p:txBody>
      </p:sp>
      <p:sp>
        <p:nvSpPr>
          <p:cNvPr id="196" name="Google Shape;196;p40"/>
          <p:cNvSpPr txBox="1"/>
          <p:nvPr>
            <p:ph type="ctrTitle"/>
          </p:nvPr>
        </p:nvSpPr>
        <p:spPr>
          <a:xfrm>
            <a:off x="4836975" y="1676600"/>
            <a:ext cx="15813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AI in Financial Sector</a:t>
            </a:r>
            <a:endParaRPr sz="2000"/>
          </a:p>
        </p:txBody>
      </p:sp>
      <p:sp>
        <p:nvSpPr>
          <p:cNvPr id="197" name="Google Shape;197;p40"/>
          <p:cNvSpPr txBox="1"/>
          <p:nvPr>
            <p:ph type="ctrTitle"/>
          </p:nvPr>
        </p:nvSpPr>
        <p:spPr>
          <a:xfrm>
            <a:off x="6944500" y="1676600"/>
            <a:ext cx="1581300" cy="7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AI in Risk Management</a:t>
            </a:r>
            <a:endParaRPr sz="2000"/>
          </a:p>
        </p:txBody>
      </p:sp>
      <p:sp>
        <p:nvSpPr>
          <p:cNvPr id="198" name="Google Shape;198;p40"/>
          <p:cNvSpPr txBox="1"/>
          <p:nvPr>
            <p:ph type="ctrTitle"/>
          </p:nvPr>
        </p:nvSpPr>
        <p:spPr>
          <a:xfrm>
            <a:off x="4836975" y="2812525"/>
            <a:ext cx="1581300" cy="6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AI Chatbots</a:t>
            </a:r>
            <a:endParaRPr sz="2000"/>
          </a:p>
        </p:txBody>
      </p:sp>
      <p:sp>
        <p:nvSpPr>
          <p:cNvPr id="199" name="Google Shape;199;p40"/>
          <p:cNvSpPr txBox="1"/>
          <p:nvPr>
            <p:ph type="ctrTitle"/>
          </p:nvPr>
        </p:nvSpPr>
        <p:spPr>
          <a:xfrm>
            <a:off x="6947000" y="2869375"/>
            <a:ext cx="15813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Fraud and AI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8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58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58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58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58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58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58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58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58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58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Stress Testing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58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58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AI Chatbot - Monitoring Market Condition</a:t>
            </a:r>
            <a:endParaRPr/>
          </a:p>
        </p:txBody>
      </p:sp>
      <p:pic>
        <p:nvPicPr>
          <p:cNvPr id="612" name="Google Shape;612;p58" title="Untitled video - Made with Clipcham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550" y="765950"/>
            <a:ext cx="7264900" cy="39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59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59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59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59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59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59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59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p59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Google Shape;626;p59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Stress Testing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7" name="Google Shape;627;p59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8" name="Google Shape;628;p59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AI Chatbot - Monitoring Market Condition</a:t>
            </a:r>
            <a:endParaRPr/>
          </a:p>
        </p:txBody>
      </p:sp>
      <p:pic>
        <p:nvPicPr>
          <p:cNvPr id="629" name="Google Shape;62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088" y="1643675"/>
            <a:ext cx="2573583" cy="215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76" y="717313"/>
            <a:ext cx="4681826" cy="188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250" y="2657775"/>
            <a:ext cx="4676878" cy="21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60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60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60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60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60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60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60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60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60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Stress Testing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60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60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AI in Stress Testing</a:t>
            </a:r>
            <a:endParaRPr/>
          </a:p>
        </p:txBody>
      </p:sp>
      <p:sp>
        <p:nvSpPr>
          <p:cNvPr id="648" name="Google Shape;648;p60"/>
          <p:cNvSpPr/>
          <p:nvPr/>
        </p:nvSpPr>
        <p:spPr>
          <a:xfrm>
            <a:off x="1041375" y="1384324"/>
            <a:ext cx="3343500" cy="428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Limited set of predetermined scenarios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60"/>
          <p:cNvSpPr/>
          <p:nvPr/>
        </p:nvSpPr>
        <p:spPr>
          <a:xfrm>
            <a:off x="1041376" y="930000"/>
            <a:ext cx="3343500" cy="32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Traditional Methods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p60"/>
          <p:cNvSpPr/>
          <p:nvPr/>
        </p:nvSpPr>
        <p:spPr>
          <a:xfrm>
            <a:off x="4759138" y="930000"/>
            <a:ext cx="3343500" cy="320100"/>
          </a:xfrm>
          <a:prstGeom prst="roundRect">
            <a:avLst>
              <a:gd fmla="val 16667" name="adj"/>
            </a:avLst>
          </a:prstGeom>
          <a:solidFill>
            <a:srgbClr val="FFCB67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AI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1" name="Google Shape;651;p60"/>
          <p:cNvSpPr/>
          <p:nvPr/>
        </p:nvSpPr>
        <p:spPr>
          <a:xfrm>
            <a:off x="4759150" y="1384324"/>
            <a:ext cx="3343500" cy="42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More expansive and plausible scenarios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60"/>
          <p:cNvSpPr/>
          <p:nvPr/>
        </p:nvSpPr>
        <p:spPr>
          <a:xfrm>
            <a:off x="1041363" y="2654062"/>
            <a:ext cx="3343500" cy="589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Fail to capture non-linear relationships between risk factors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60"/>
          <p:cNvSpPr/>
          <p:nvPr/>
        </p:nvSpPr>
        <p:spPr>
          <a:xfrm>
            <a:off x="4759138" y="2654062"/>
            <a:ext cx="3343500" cy="589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Able to model non-linear relationships between risk factors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60"/>
          <p:cNvSpPr/>
          <p:nvPr/>
        </p:nvSpPr>
        <p:spPr>
          <a:xfrm>
            <a:off x="1041363" y="1938937"/>
            <a:ext cx="3343500" cy="589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Relies heavily on human judgement, leading to inaccurate parameter estimation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60"/>
          <p:cNvSpPr/>
          <p:nvPr/>
        </p:nvSpPr>
        <p:spPr>
          <a:xfrm>
            <a:off x="4759138" y="1938937"/>
            <a:ext cx="3343500" cy="589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Improves the accuracy with which key risk parameters are estimated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6" name="Google Shape;656;p60"/>
          <p:cNvSpPr/>
          <p:nvPr/>
        </p:nvSpPr>
        <p:spPr>
          <a:xfrm>
            <a:off x="1041375" y="3371950"/>
            <a:ext cx="3343500" cy="589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Ignores the effects of sequential managerial responses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60"/>
          <p:cNvSpPr/>
          <p:nvPr/>
        </p:nvSpPr>
        <p:spPr>
          <a:xfrm>
            <a:off x="4759150" y="3371950"/>
            <a:ext cx="3343500" cy="589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Capable of modelling path-dependent effects of actions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60"/>
          <p:cNvSpPr/>
          <p:nvPr/>
        </p:nvSpPr>
        <p:spPr>
          <a:xfrm>
            <a:off x="1041350" y="4084300"/>
            <a:ext cx="3343500" cy="428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Labour-intensive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60"/>
          <p:cNvSpPr/>
          <p:nvPr/>
        </p:nvSpPr>
        <p:spPr>
          <a:xfrm>
            <a:off x="4759150" y="4084300"/>
            <a:ext cx="3343500" cy="42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 be automated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1"/>
          <p:cNvSpPr/>
          <p:nvPr/>
        </p:nvSpPr>
        <p:spPr>
          <a:xfrm>
            <a:off x="4759150" y="1085225"/>
            <a:ext cx="3343500" cy="1486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Developers should check the input for information relating sensitive information about ethical narratives through debiasing strategies or a checking mechanism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61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61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61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61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61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61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61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61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61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61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Stress Testing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61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61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AI Ethical Considerations</a:t>
            </a:r>
            <a:endParaRPr/>
          </a:p>
        </p:txBody>
      </p:sp>
      <p:sp>
        <p:nvSpPr>
          <p:cNvPr id="677" name="Google Shape;677;p61"/>
          <p:cNvSpPr/>
          <p:nvPr/>
        </p:nvSpPr>
        <p:spPr>
          <a:xfrm>
            <a:off x="1041375" y="1085125"/>
            <a:ext cx="3343500" cy="3414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 National Institute of Standards and Technology (NIST) published the “Artificial Intelligence Risk Management Framework”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Transparency: Make information about the Bank’s AI system and its output available to individuals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Explainability: Offer detailed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that will help end users understand the purposes and potential impact of an AI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61"/>
          <p:cNvSpPr/>
          <p:nvPr/>
        </p:nvSpPr>
        <p:spPr>
          <a:xfrm>
            <a:off x="1041375" y="930000"/>
            <a:ext cx="3343500" cy="429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AI Methods Referred to as “Black Boxes”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Google Shape;679;p61"/>
          <p:cNvSpPr/>
          <p:nvPr/>
        </p:nvSpPr>
        <p:spPr>
          <a:xfrm>
            <a:off x="4759150" y="930000"/>
            <a:ext cx="3343500" cy="429900"/>
          </a:xfrm>
          <a:prstGeom prst="roundRect">
            <a:avLst>
              <a:gd fmla="val 16667" name="adj"/>
            </a:avLst>
          </a:prstGeom>
          <a:solidFill>
            <a:srgbClr val="FFCB67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Removing Discrimination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4759150" y="2872550"/>
            <a:ext cx="3343500" cy="1626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Can be mitigated by content moderation in the training phase, while validating content accuracy through either human or machine intervention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61"/>
          <p:cNvSpPr/>
          <p:nvPr/>
        </p:nvSpPr>
        <p:spPr>
          <a:xfrm>
            <a:off x="4759150" y="2717325"/>
            <a:ext cx="3343500" cy="429900"/>
          </a:xfrm>
          <a:prstGeom prst="roundRect">
            <a:avLst>
              <a:gd fmla="val 16667" name="adj"/>
            </a:avLst>
          </a:prstGeom>
          <a:solidFill>
            <a:srgbClr val="FFCB67"/>
          </a:solidFill>
          <a:ln cap="flat" cmpd="sng" w="9525">
            <a:solidFill>
              <a:srgbClr val="EFAF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Removing Misinformation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2"/>
          <p:cNvSpPr txBox="1"/>
          <p:nvPr>
            <p:ph idx="4294967295" type="title"/>
          </p:nvPr>
        </p:nvSpPr>
        <p:spPr>
          <a:xfrm>
            <a:off x="864275" y="871815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4400">
                <a:latin typeface="Arial"/>
                <a:ea typeface="Arial"/>
                <a:cs typeface="Arial"/>
                <a:sym typeface="Arial"/>
              </a:rPr>
              <a:t>Thank you!</a:t>
            </a:r>
            <a:endParaRPr b="1" sz="4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62"/>
          <p:cNvSpPr txBox="1"/>
          <p:nvPr>
            <p:ph idx="4294967295" type="body"/>
          </p:nvPr>
        </p:nvSpPr>
        <p:spPr>
          <a:xfrm>
            <a:off x="2952925" y="1872450"/>
            <a:ext cx="25161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sz="180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8" name="Google Shape;6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513" y="27089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50" y="2832201"/>
            <a:ext cx="2619076" cy="17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9099" y="2709862"/>
            <a:ext cx="3219288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ctrTitle"/>
          </p:nvPr>
        </p:nvSpPr>
        <p:spPr>
          <a:xfrm>
            <a:off x="2122600" y="3932125"/>
            <a:ext cx="1715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05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SVB Ethical Considerations</a:t>
            </a:r>
            <a:endParaRPr sz="2000"/>
          </a:p>
        </p:txBody>
      </p:sp>
      <p:sp>
        <p:nvSpPr>
          <p:cNvPr id="205" name="Google Shape;205;p41"/>
          <p:cNvSpPr txBox="1"/>
          <p:nvPr>
            <p:ph type="ctrTitle"/>
          </p:nvPr>
        </p:nvSpPr>
        <p:spPr>
          <a:xfrm>
            <a:off x="2359925" y="572100"/>
            <a:ext cx="41073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SVB Crash and Analysis</a:t>
            </a:r>
            <a:endParaRPr b="1" sz="3500">
              <a:solidFill>
                <a:schemeClr val="dk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41"/>
          <p:cNvSpPr txBox="1"/>
          <p:nvPr>
            <p:ph type="ctrTitle"/>
          </p:nvPr>
        </p:nvSpPr>
        <p:spPr>
          <a:xfrm>
            <a:off x="2095500" y="1562225"/>
            <a:ext cx="15813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SVB Overview</a:t>
            </a:r>
            <a:endParaRPr sz="2000"/>
          </a:p>
        </p:txBody>
      </p:sp>
      <p:sp>
        <p:nvSpPr>
          <p:cNvPr id="207" name="Google Shape;207;p41"/>
          <p:cNvSpPr txBox="1"/>
          <p:nvPr>
            <p:ph type="ctrTitle"/>
          </p:nvPr>
        </p:nvSpPr>
        <p:spPr>
          <a:xfrm>
            <a:off x="5193625" y="1562225"/>
            <a:ext cx="15813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Issues in SVB</a:t>
            </a:r>
            <a:endParaRPr sz="2000"/>
          </a:p>
        </p:txBody>
      </p:sp>
      <p:sp>
        <p:nvSpPr>
          <p:cNvPr id="208" name="Google Shape;208;p41"/>
          <p:cNvSpPr txBox="1"/>
          <p:nvPr>
            <p:ph type="ctrTitle"/>
          </p:nvPr>
        </p:nvSpPr>
        <p:spPr>
          <a:xfrm>
            <a:off x="2095500" y="2698150"/>
            <a:ext cx="1581300" cy="6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Liquidity and Data Analysis</a:t>
            </a:r>
            <a:endParaRPr sz="2000"/>
          </a:p>
        </p:txBody>
      </p:sp>
      <p:sp>
        <p:nvSpPr>
          <p:cNvPr id="209" name="Google Shape;209;p41"/>
          <p:cNvSpPr txBox="1"/>
          <p:nvPr>
            <p:ph type="ctrTitle"/>
          </p:nvPr>
        </p:nvSpPr>
        <p:spPr>
          <a:xfrm>
            <a:off x="5196125" y="2755000"/>
            <a:ext cx="15813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Alternative Scenarios</a:t>
            </a:r>
            <a:endParaRPr sz="2000"/>
          </a:p>
        </p:txBody>
      </p:sp>
      <p:sp>
        <p:nvSpPr>
          <p:cNvPr id="210" name="Google Shape;210;p41"/>
          <p:cNvSpPr txBox="1"/>
          <p:nvPr>
            <p:ph type="ctrTitle"/>
          </p:nvPr>
        </p:nvSpPr>
        <p:spPr>
          <a:xfrm>
            <a:off x="5184750" y="3803850"/>
            <a:ext cx="1745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06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Lessons Learnt</a:t>
            </a:r>
            <a:endParaRPr sz="2000"/>
          </a:p>
        </p:txBody>
      </p:sp>
      <p:cxnSp>
        <p:nvCxnSpPr>
          <p:cNvPr id="211" name="Google Shape;211;p41"/>
          <p:cNvCxnSpPr/>
          <p:nvPr/>
        </p:nvCxnSpPr>
        <p:spPr>
          <a:xfrm>
            <a:off x="4413575" y="1506025"/>
            <a:ext cx="0" cy="328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42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42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2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2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2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42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2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2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2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2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2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SVB overview</a:t>
            </a:r>
            <a:endParaRPr/>
          </a:p>
        </p:txBody>
      </p:sp>
      <p:pic>
        <p:nvPicPr>
          <p:cNvPr id="228" name="Google Shape;2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625" y="704031"/>
            <a:ext cx="3730176" cy="16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2"/>
          <p:cNvSpPr/>
          <p:nvPr/>
        </p:nvSpPr>
        <p:spPr>
          <a:xfrm>
            <a:off x="43650" y="704025"/>
            <a:ext cx="4839300" cy="37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SVB 2021-2023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/>
          <p:nvPr/>
        </p:nvSpPr>
        <p:spPr>
          <a:xfrm>
            <a:off x="43650" y="1149337"/>
            <a:ext cx="4839300" cy="7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just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Peak market capitalisation of 43.8 Billion as of Nov 2021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Banking nearly 50% of US venture backed firms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Huge influx of deposits from venture capital companies and high net worth clients leading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/>
          <p:nvPr/>
        </p:nvSpPr>
        <p:spPr>
          <a:xfrm>
            <a:off x="43650" y="1983733"/>
            <a:ext cx="4839300" cy="7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just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Invested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heavily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into long term treasury to capitalise on the sharp rise in deposits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Portfolio consist of close to 50% Held-To-Maturity (HTM) Treasuries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42"/>
          <p:cNvSpPr/>
          <p:nvPr/>
        </p:nvSpPr>
        <p:spPr>
          <a:xfrm>
            <a:off x="43650" y="2818129"/>
            <a:ext cx="4839300" cy="7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Interest rate &amp; HTM treasury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yield rose → fall in HTM prices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Steep decline of 20% → cumulative USD$ 15 Billion in unrealised losses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42"/>
          <p:cNvSpPr/>
          <p:nvPr/>
        </p:nvSpPr>
        <p:spPr>
          <a:xfrm rot="10800000">
            <a:off x="2078025" y="1860535"/>
            <a:ext cx="641100" cy="177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42"/>
          <p:cNvSpPr/>
          <p:nvPr/>
        </p:nvSpPr>
        <p:spPr>
          <a:xfrm rot="10800000">
            <a:off x="2078025" y="2694931"/>
            <a:ext cx="641100" cy="177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350" y="2512056"/>
            <a:ext cx="3808846" cy="220634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2"/>
          <p:cNvSpPr/>
          <p:nvPr/>
        </p:nvSpPr>
        <p:spPr>
          <a:xfrm>
            <a:off x="5183900" y="3940750"/>
            <a:ext cx="479100" cy="1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1.52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42"/>
          <p:cNvSpPr/>
          <p:nvPr/>
        </p:nvSpPr>
        <p:spPr>
          <a:xfrm>
            <a:off x="7681125" y="2748725"/>
            <a:ext cx="479100" cy="177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4.25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42"/>
          <p:cNvSpPr/>
          <p:nvPr/>
        </p:nvSpPr>
        <p:spPr>
          <a:xfrm>
            <a:off x="43650" y="3652525"/>
            <a:ext cx="4839300" cy="765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Fear of low liquidity → Panic withdrawal from investors → USD$1.8 billion dollar loss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Vicious cycle of increased fund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withdrawal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not met due to lack of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adequate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cash supply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42"/>
          <p:cNvSpPr/>
          <p:nvPr/>
        </p:nvSpPr>
        <p:spPr>
          <a:xfrm rot="10800000">
            <a:off x="2078025" y="3529327"/>
            <a:ext cx="641100" cy="1770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43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43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43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43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43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43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43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43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43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43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43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Issues leading up to the crash </a:t>
            </a:r>
            <a:endParaRPr/>
          </a:p>
        </p:txBody>
      </p:sp>
      <p:sp>
        <p:nvSpPr>
          <p:cNvPr id="256" name="Google Shape;256;p43"/>
          <p:cNvSpPr/>
          <p:nvPr/>
        </p:nvSpPr>
        <p:spPr>
          <a:xfrm>
            <a:off x="4572000" y="2503200"/>
            <a:ext cx="4390800" cy="37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Overexposure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of Securities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43"/>
          <p:cNvSpPr/>
          <p:nvPr/>
        </p:nvSpPr>
        <p:spPr>
          <a:xfrm>
            <a:off x="4572000" y="2927975"/>
            <a:ext cx="4390800" cy="1687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110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Overemphasis on Held to Maturity (HTM) securities in the investment portfolio, reached 42% of total asset portfolios, 78% of total securities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Lack of risk mitigation strategies, such as hedging and portfolio diversification or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short-term securities to hedge against long-term holdings led to the inability to meet short-term withdrawals.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Only 18.8% of total assets are cash/cash equivalents and Available for Sale (AFS) securities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43"/>
          <p:cNvSpPr/>
          <p:nvPr/>
        </p:nvSpPr>
        <p:spPr>
          <a:xfrm>
            <a:off x="43650" y="817825"/>
            <a:ext cx="4390800" cy="37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Rapid rise in deposits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43"/>
          <p:cNvSpPr/>
          <p:nvPr/>
        </p:nvSpPr>
        <p:spPr>
          <a:xfrm>
            <a:off x="43650" y="1242600"/>
            <a:ext cx="4390800" cy="1187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110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Hot money from low interest rate during Covid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Substantial deposits from U.S. companies like Circle and BlockFI.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Clients with exclusive agreements like DocuSign and Upstart restricted to depositing funds only with SVB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3"/>
          <p:cNvSpPr/>
          <p:nvPr/>
        </p:nvSpPr>
        <p:spPr>
          <a:xfrm>
            <a:off x="43650" y="2503200"/>
            <a:ext cx="4390800" cy="37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Aggressive interest hike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43"/>
          <p:cNvSpPr/>
          <p:nvPr/>
        </p:nvSpPr>
        <p:spPr>
          <a:xfrm>
            <a:off x="43650" y="2928000"/>
            <a:ext cx="4390800" cy="1687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Fed raised rates from 0.25% to 5.00% to counter inflation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Weighted average duration of HTM, average time required for SVB to receive all bond cash flows increased notably by 2.1 years, rising over 50% from 2021 to 2022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Market interest rates increase, prices of fixed-rate bonds tend to decrease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Indicating increased risk escalation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775" y="817825"/>
            <a:ext cx="2249651" cy="16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750" y="817825"/>
            <a:ext cx="2356149" cy="16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44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44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4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4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4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4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4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44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44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What happened during the crash?</a:t>
            </a:r>
            <a:endParaRPr/>
          </a:p>
        </p:txBody>
      </p:sp>
      <p:sp>
        <p:nvSpPr>
          <p:cNvPr id="280" name="Google Shape;280;p44"/>
          <p:cNvSpPr/>
          <p:nvPr/>
        </p:nvSpPr>
        <p:spPr>
          <a:xfrm>
            <a:off x="354475" y="655825"/>
            <a:ext cx="4217400" cy="37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High Leverage Ratios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44"/>
          <p:cNvSpPr/>
          <p:nvPr/>
        </p:nvSpPr>
        <p:spPr>
          <a:xfrm>
            <a:off x="354413" y="1050463"/>
            <a:ext cx="1399200" cy="737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USD$91 bn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of debt holdings (50% of balance sheet)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44"/>
          <p:cNvSpPr/>
          <p:nvPr/>
        </p:nvSpPr>
        <p:spPr>
          <a:xfrm>
            <a:off x="1763575" y="1069213"/>
            <a:ext cx="1399200" cy="737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94% of deposits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not insured by FDIC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4"/>
          <p:cNvSpPr/>
          <p:nvPr/>
        </p:nvSpPr>
        <p:spPr>
          <a:xfrm>
            <a:off x="3172738" y="1049613"/>
            <a:ext cx="1399200" cy="737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Debt to Asset ratio: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13.6X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Risk-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based</a:t>
            </a:r>
            <a:r>
              <a:rPr lang="en" sz="1200" u="sng">
                <a:latin typeface="Roboto"/>
                <a:ea typeface="Roboto"/>
                <a:cs typeface="Roboto"/>
                <a:sym typeface="Roboto"/>
              </a:rPr>
              <a:t> capital: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16.18%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4"/>
          <p:cNvSpPr/>
          <p:nvPr/>
        </p:nvSpPr>
        <p:spPr>
          <a:xfrm>
            <a:off x="354475" y="2042075"/>
            <a:ext cx="4217400" cy="876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Deposits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exceed FDIC USD$250,000 threshold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2X higher risk-based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capital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threshold for banks showing illiquidity and higher asset risk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Higher capital adequacy ratio of 15.4% masked initial illiquidity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4"/>
          <p:cNvSpPr/>
          <p:nvPr/>
        </p:nvSpPr>
        <p:spPr>
          <a:xfrm rot="10800000">
            <a:off x="2078025" y="1835700"/>
            <a:ext cx="641100" cy="177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4"/>
          <p:cNvSpPr/>
          <p:nvPr/>
        </p:nvSpPr>
        <p:spPr>
          <a:xfrm>
            <a:off x="354475" y="3059950"/>
            <a:ext cx="1518000" cy="537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Increasing interest rate environment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4"/>
          <p:cNvSpPr/>
          <p:nvPr/>
        </p:nvSpPr>
        <p:spPr>
          <a:xfrm>
            <a:off x="1847950" y="3059950"/>
            <a:ext cx="1704000" cy="53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SVB sold USD$21 billion bonds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44"/>
          <p:cNvSpPr/>
          <p:nvPr/>
        </p:nvSpPr>
        <p:spPr>
          <a:xfrm>
            <a:off x="3509851" y="3059950"/>
            <a:ext cx="1704000" cy="53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SVB’s equity issue to raise funds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4"/>
          <p:cNvSpPr/>
          <p:nvPr/>
        </p:nvSpPr>
        <p:spPr>
          <a:xfrm>
            <a:off x="5224578" y="3059950"/>
            <a:ext cx="1585800" cy="53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Liquidity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crunch within SVB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4"/>
          <p:cNvSpPr/>
          <p:nvPr/>
        </p:nvSpPr>
        <p:spPr>
          <a:xfrm>
            <a:off x="6751625" y="3059950"/>
            <a:ext cx="2223600" cy="537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Decrease in cash inflow and increased withdrawals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088" y="902950"/>
            <a:ext cx="4267263" cy="182624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4"/>
          <p:cNvSpPr txBox="1"/>
          <p:nvPr>
            <p:ph idx="4294967295" type="subTitle"/>
          </p:nvPr>
        </p:nvSpPr>
        <p:spPr>
          <a:xfrm>
            <a:off x="209550" y="3658625"/>
            <a:ext cx="1585800" cy="11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Impacted bank’s lending ability </a:t>
            </a:r>
            <a:r>
              <a:rPr lang="en" sz="1000"/>
              <a:t>and net interest income as cost of capital increase.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SVB experienced </a:t>
            </a:r>
            <a:r>
              <a:rPr b="1" lang="en" sz="1000"/>
              <a:t>higher financial and operating leverage</a:t>
            </a:r>
            <a:endParaRPr b="1" sz="1000"/>
          </a:p>
        </p:txBody>
      </p:sp>
      <p:sp>
        <p:nvSpPr>
          <p:cNvPr id="293" name="Google Shape;293;p44"/>
          <p:cNvSpPr txBox="1"/>
          <p:nvPr>
            <p:ph idx="4294967295" type="subTitle"/>
          </p:nvPr>
        </p:nvSpPr>
        <p:spPr>
          <a:xfrm>
            <a:off x="1795350" y="3658625"/>
            <a:ext cx="1585800" cy="11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Inability to meet </a:t>
            </a:r>
            <a:r>
              <a:rPr lang="en" sz="1000"/>
              <a:t>current</a:t>
            </a:r>
            <a:r>
              <a:rPr lang="en" sz="1000"/>
              <a:t> customer withdrawals and needed to </a:t>
            </a:r>
            <a:r>
              <a:rPr b="1" lang="en" sz="1000"/>
              <a:t>realise $1.8 billion in losses</a:t>
            </a:r>
            <a:r>
              <a:rPr lang="en" sz="1000"/>
              <a:t> from bonds to pay creditors and debtors. </a:t>
            </a:r>
            <a:r>
              <a:rPr b="1" lang="en" sz="1000"/>
              <a:t>Preliminary</a:t>
            </a:r>
            <a:r>
              <a:rPr b="1" lang="en" sz="1000"/>
              <a:t> sign of </a:t>
            </a:r>
            <a:r>
              <a:rPr b="1" lang="en" sz="1000"/>
              <a:t>default</a:t>
            </a:r>
            <a:endParaRPr b="1" sz="1000"/>
          </a:p>
        </p:txBody>
      </p:sp>
      <p:sp>
        <p:nvSpPr>
          <p:cNvPr id="294" name="Google Shape;294;p44"/>
          <p:cNvSpPr txBox="1"/>
          <p:nvPr>
            <p:ph idx="4294967295" type="subTitle"/>
          </p:nvPr>
        </p:nvSpPr>
        <p:spPr>
          <a:xfrm>
            <a:off x="3304950" y="3658625"/>
            <a:ext cx="1802700" cy="11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Pivoted to equity issue to </a:t>
            </a:r>
            <a:r>
              <a:rPr lang="en" sz="1000"/>
              <a:t>raise</a:t>
            </a:r>
            <a:r>
              <a:rPr lang="en" sz="1000"/>
              <a:t> </a:t>
            </a:r>
            <a:r>
              <a:rPr lang="en" sz="1000"/>
              <a:t>capital</a:t>
            </a:r>
            <a:r>
              <a:rPr lang="en" sz="1000"/>
              <a:t> to cover treasury loss.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Equity issue decreased EPS from $28.27 to $24.90.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Investors saw 14% decrease as lower profitability and started sell-off</a:t>
            </a:r>
            <a:endParaRPr sz="1000"/>
          </a:p>
        </p:txBody>
      </p:sp>
      <p:sp>
        <p:nvSpPr>
          <p:cNvPr id="295" name="Google Shape;295;p44"/>
          <p:cNvSpPr txBox="1"/>
          <p:nvPr>
            <p:ph idx="4294967295" type="subTitle"/>
          </p:nvPr>
        </p:nvSpPr>
        <p:spPr>
          <a:xfrm>
            <a:off x="5039925" y="3658625"/>
            <a:ext cx="1802700" cy="11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Inability to meet </a:t>
            </a:r>
            <a:r>
              <a:rPr lang="en" sz="1000"/>
              <a:t>withdrawals</a:t>
            </a:r>
            <a:r>
              <a:rPr lang="en" sz="1000"/>
              <a:t> as only 18.8% of internal assets were liquid assets (Cash, Short term assets).</a:t>
            </a:r>
            <a:endParaRPr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Treasury portfolio continued to face decrease in 20% valuation and lower </a:t>
            </a:r>
            <a:r>
              <a:rPr lang="en" sz="1000"/>
              <a:t>liquidity</a:t>
            </a:r>
            <a:endParaRPr sz="1000"/>
          </a:p>
        </p:txBody>
      </p:sp>
      <p:sp>
        <p:nvSpPr>
          <p:cNvPr id="296" name="Google Shape;296;p44"/>
          <p:cNvSpPr txBox="1"/>
          <p:nvPr>
            <p:ph idx="4294967295" type="subTitle"/>
          </p:nvPr>
        </p:nvSpPr>
        <p:spPr>
          <a:xfrm>
            <a:off x="6842625" y="3658625"/>
            <a:ext cx="2132700" cy="11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Situation become </a:t>
            </a:r>
            <a:r>
              <a:rPr lang="en" sz="1000"/>
              <a:t>challenging</a:t>
            </a:r>
            <a:r>
              <a:rPr lang="en" sz="1000"/>
              <a:t> for SVB to obtain more customer deposits as customers are usually venture-back businesses and downturn in IPOs and venture capital occurs. </a:t>
            </a:r>
            <a:r>
              <a:rPr lang="en" sz="1000"/>
              <a:t>Businesses</a:t>
            </a:r>
            <a:r>
              <a:rPr lang="en" sz="1000"/>
              <a:t> continued withdrawing SVB deposits to repurpose money 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5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5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5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5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5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5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5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5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5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45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5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Data analysis and Quantitative models</a:t>
            </a:r>
            <a:endParaRPr/>
          </a:p>
        </p:txBody>
      </p:sp>
      <p:sp>
        <p:nvSpPr>
          <p:cNvPr id="313" name="Google Shape;313;p45"/>
          <p:cNvSpPr/>
          <p:nvPr/>
        </p:nvSpPr>
        <p:spPr>
          <a:xfrm>
            <a:off x="40650" y="648450"/>
            <a:ext cx="4217400" cy="37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Student’s T-test for Efficiency Ratio, Net Interest Margin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5"/>
          <p:cNvSpPr/>
          <p:nvPr/>
        </p:nvSpPr>
        <p:spPr>
          <a:xfrm>
            <a:off x="4717550" y="2652800"/>
            <a:ext cx="4217400" cy="37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Linear Regression of SVB’s Assets and Yields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5"/>
          <p:cNvSpPr/>
          <p:nvPr/>
        </p:nvSpPr>
        <p:spPr>
          <a:xfrm>
            <a:off x="4717550" y="648450"/>
            <a:ext cx="4217400" cy="37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Optimizing SVB’s assets using Yield Curve model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6" name="Google Shape;316;p45"/>
          <p:cNvCxnSpPr/>
          <p:nvPr/>
        </p:nvCxnSpPr>
        <p:spPr>
          <a:xfrm>
            <a:off x="4502400" y="751625"/>
            <a:ext cx="0" cy="396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00" y="1100600"/>
            <a:ext cx="4055249" cy="6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62" y="2816113"/>
            <a:ext cx="3808986" cy="8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7549" y="1024350"/>
            <a:ext cx="1200869" cy="9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9902" y="1100611"/>
            <a:ext cx="1319900" cy="82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3375" y="1100604"/>
            <a:ext cx="1319892" cy="8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9975" y="3061825"/>
            <a:ext cx="1737997" cy="8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4144" y="3063825"/>
            <a:ext cx="1912805" cy="8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>
            <p:ph idx="4294967295" type="subTitle"/>
          </p:nvPr>
        </p:nvSpPr>
        <p:spPr>
          <a:xfrm>
            <a:off x="4502400" y="3795000"/>
            <a:ext cx="4641600" cy="10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SVB assets had multiple positive relationships </a:t>
            </a:r>
            <a:r>
              <a:rPr b="1" i="1" lang="en" sz="1000"/>
              <a:t>(Left graph)</a:t>
            </a:r>
            <a:r>
              <a:rPr lang="en" sz="1000"/>
              <a:t> to interest rates, signalling </a:t>
            </a:r>
            <a:r>
              <a:rPr b="1" lang="en" sz="1000"/>
              <a:t>higher sensitivity to market conditions.</a:t>
            </a:r>
            <a:r>
              <a:rPr lang="en" sz="1000"/>
              <a:t> Direct </a:t>
            </a:r>
            <a:r>
              <a:rPr lang="en" sz="1000"/>
              <a:t>positive</a:t>
            </a:r>
            <a:r>
              <a:rPr lang="en" sz="1000"/>
              <a:t> relationship between HTM securities and assets shows </a:t>
            </a:r>
            <a:r>
              <a:rPr b="1" lang="en" sz="1000"/>
              <a:t>lack of diversification</a:t>
            </a:r>
            <a:r>
              <a:rPr lang="en" sz="1000"/>
              <a:t>. </a:t>
            </a:r>
            <a:r>
              <a:rPr b="1" lang="en" sz="1000"/>
              <a:t>High correlation present between SVB’s asset returns and Treasury yield</a:t>
            </a:r>
            <a:r>
              <a:rPr lang="en" sz="1000"/>
              <a:t>, showing high </a:t>
            </a:r>
            <a:r>
              <a:rPr lang="en" sz="1000"/>
              <a:t>sensitivity and experience in market value decline when yields rise. Other banks (JPM ) had proper diversification and lower correlation </a:t>
            </a:r>
            <a:r>
              <a:rPr b="1" i="1" lang="en" sz="1000"/>
              <a:t>(Right graph)</a:t>
            </a:r>
            <a:endParaRPr b="1" i="1" sz="1000"/>
          </a:p>
        </p:txBody>
      </p:sp>
      <p:sp>
        <p:nvSpPr>
          <p:cNvPr id="325" name="Google Shape;325;p45"/>
          <p:cNvSpPr txBox="1"/>
          <p:nvPr>
            <p:ph idx="4294967295" type="subTitle"/>
          </p:nvPr>
        </p:nvSpPr>
        <p:spPr>
          <a:xfrm>
            <a:off x="4502400" y="1899975"/>
            <a:ext cx="4686600" cy="7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Nelson-Siegel model shows high yields for long term assets (7, 10, 30 year yields), indicating </a:t>
            </a:r>
            <a:r>
              <a:rPr b="1" lang="en" sz="1000"/>
              <a:t>high risk of default and lower valuations in short term</a:t>
            </a:r>
            <a:endParaRPr b="1" sz="1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Portfolio rebalance can be done using </a:t>
            </a:r>
            <a:r>
              <a:rPr b="1" lang="en" sz="1000"/>
              <a:t>3 and 12 months bills which offer higher yields</a:t>
            </a:r>
            <a:r>
              <a:rPr lang="en" sz="1000"/>
              <a:t> (with similar Beta0/expected yields) compared to SVB’s holdings and provide higher liquidity, </a:t>
            </a:r>
            <a:r>
              <a:rPr b="1" lang="en" sz="1000"/>
              <a:t>improving bank risk and stronger balance sheet</a:t>
            </a:r>
            <a:endParaRPr b="1" sz="1000"/>
          </a:p>
        </p:txBody>
      </p:sp>
      <p:sp>
        <p:nvSpPr>
          <p:cNvPr id="326" name="Google Shape;326;p45"/>
          <p:cNvSpPr txBox="1"/>
          <p:nvPr/>
        </p:nvSpPr>
        <p:spPr>
          <a:xfrm>
            <a:off x="129250" y="1628375"/>
            <a:ext cx="4241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T12 Net Interest margin for SVB at a 95% Confidence Interval showed that net interest margin from operating activities such as Loaning out cash to borrowers was at a healthy margin for SVB. However, the </a:t>
            </a: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T12 Net interest margin is not the bes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 as it is the 4</a:t>
            </a:r>
            <a:r>
              <a:rPr baseline="30000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highest amongst all other peer banks. Despite this, </a:t>
            </a: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markets react more heavily to negative news as shown in lower efficiency ratios and lower assets returns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The interest margin growth was</a:t>
            </a:r>
            <a:r>
              <a:rPr b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not adequate enough to offset the decrease in efficiency ratio 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 the periods observed.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45"/>
          <p:cNvSpPr/>
          <p:nvPr/>
        </p:nvSpPr>
        <p:spPr>
          <a:xfrm>
            <a:off x="3551825" y="1115225"/>
            <a:ext cx="694800" cy="19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5"/>
          <p:cNvSpPr/>
          <p:nvPr/>
        </p:nvSpPr>
        <p:spPr>
          <a:xfrm>
            <a:off x="3507550" y="2993013"/>
            <a:ext cx="694800" cy="19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45"/>
          <p:cNvSpPr txBox="1"/>
          <p:nvPr>
            <p:ph idx="4294967295" type="subTitle"/>
          </p:nvPr>
        </p:nvSpPr>
        <p:spPr>
          <a:xfrm>
            <a:off x="40650" y="3754538"/>
            <a:ext cx="4393800" cy="10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900"/>
              <a:t>SVB’s Efficiency Ratio </a:t>
            </a:r>
            <a:r>
              <a:rPr b="1" lang="en" sz="900"/>
              <a:t>performed t</a:t>
            </a:r>
            <a:r>
              <a:rPr b="1" lang="en" sz="900"/>
              <a:t>he worst in terms of all banks</a:t>
            </a:r>
            <a:r>
              <a:rPr lang="en" sz="900"/>
              <a:t> and was underutilizing assets</a:t>
            </a:r>
            <a:r>
              <a:rPr lang="en" sz="900"/>
              <a:t>. </a:t>
            </a:r>
            <a:r>
              <a:rPr b="1" lang="en" sz="900"/>
              <a:t>Banks with lower efficiency ratios have a lower return on investment</a:t>
            </a:r>
            <a:r>
              <a:rPr lang="en" sz="900"/>
              <a:t>, and can be seen as a precursor to bank run. Despite a 95% confidence interval, SVB’s efficiency growth ratio of -0.001328 was close to the lower limit of -0.00155160. Banks that have extremely</a:t>
            </a:r>
            <a:r>
              <a:rPr b="1" lang="en" sz="900"/>
              <a:t> low values close to their lower confidence limits are more likely to fail the t-statistics of being efficient</a:t>
            </a:r>
            <a:r>
              <a:rPr lang="en" sz="900"/>
              <a:t> and hence more likely to result in bank failures. (2-tailed hypothesis test)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6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6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46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6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6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46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46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46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6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6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Impacts of SVB Collapse and Alternative Scenarios</a:t>
            </a:r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193050" y="648450"/>
            <a:ext cx="4217400" cy="37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Broader impact of collapse to Financial Institutions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6"/>
          <p:cNvSpPr/>
          <p:nvPr/>
        </p:nvSpPr>
        <p:spPr>
          <a:xfrm>
            <a:off x="0" y="2266250"/>
            <a:ext cx="9108600" cy="37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Mitigating the collapse of SVB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46"/>
          <p:cNvSpPr/>
          <p:nvPr/>
        </p:nvSpPr>
        <p:spPr>
          <a:xfrm>
            <a:off x="11174" y="2649025"/>
            <a:ext cx="4378800" cy="108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Depositor Asset Diversification: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Depositors can diversify their holdings across multiple banks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the need for banks to rely heavily on these assets for revenue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depositors' chances of recovering a higher portion of their assets in the event of a bank default, as exemplified by the defaults of SVB and Signature Bank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46"/>
          <p:cNvSpPr/>
          <p:nvPr/>
        </p:nvSpPr>
        <p:spPr>
          <a:xfrm>
            <a:off x="11175" y="3710725"/>
            <a:ext cx="4378800" cy="113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Asset Diversification at SVB: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SVB should allocate less than 20% of its assets to a single investment category (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 market risk exposure and asset portfolio volatility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Diversification across assets classes lower market exposure, enhance liquidity, improves efficient frontier curve in asset management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SVB could use short-term treasuries to match interest rates and yields, mitigating overleverage, i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nstead of heavily relying on 10-year treasuries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46"/>
          <p:cNvSpPr/>
          <p:nvPr/>
        </p:nvSpPr>
        <p:spPr>
          <a:xfrm>
            <a:off x="148850" y="1010800"/>
            <a:ext cx="6719100" cy="1212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ownfall of SVB had significant repercussions for the banking sector and broader financial institutions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triggered panic, with weekly consecutive bank collapses dominating headlines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Crisis similar to 2008 financial crisis and eroded depositor confidence in small to medium-sized American banks' risk management capabilities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Signature Bank, hit hard by the crisis, experienced a massive $20 billion withdrawal on March 10, just days after SVB's collapse, and closed its doors on March 12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Clients moved deposits to larger institutions like JPMorgan Chase and Citi, perceived as safer havens. These large banks quickly adapted to accommodate the influx of new clients as smaller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banks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closed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46"/>
          <p:cNvSpPr/>
          <p:nvPr/>
        </p:nvSpPr>
        <p:spPr>
          <a:xfrm>
            <a:off x="7058400" y="1010850"/>
            <a:ext cx="2085600" cy="12120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ncrease legal scrutiny and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 credit testing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aspects of SVB’s collapse which will impact other banks.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Independent regulator and auditor appointment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scrutinize banks and their holdings.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6"/>
          <p:cNvSpPr/>
          <p:nvPr/>
        </p:nvSpPr>
        <p:spPr>
          <a:xfrm>
            <a:off x="4389975" y="3735325"/>
            <a:ext cx="4754100" cy="113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management department and oversight: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SVB did not allocate key personnel leading up to their solvency crisis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Key personnel (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managers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could have been appointed to identify, monitor, hedge and spot risks before critical leverages occur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managers would be able to identify shortcomings through credit stress tests and quantitative frameworks development to generate default scenarios using tools (E.g. Monte Carlo simulations or Risk-Weighted Assets models)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6"/>
          <p:cNvSpPr/>
          <p:nvPr/>
        </p:nvSpPr>
        <p:spPr>
          <a:xfrm>
            <a:off x="4404900" y="2634400"/>
            <a:ext cx="4739100" cy="1086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Liquidity and cash management planning: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Liquidity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analysis and planning for operational efficiency, maintain optimal operating leverages and financial leverages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Strategic initiatives by SVB could include securing these deposits with other banks and conducting Financial Planning in accordance with scenarios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63500" lvl="0" marL="914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SVB can also increase the cash to ensure that sufficient cash is available to meet depositors/creditors' needs, contingencies and large-sum withdrawals.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6"/>
          <p:cNvSpPr/>
          <p:nvPr/>
        </p:nvSpPr>
        <p:spPr>
          <a:xfrm rot="5400000">
            <a:off x="6442225" y="1505050"/>
            <a:ext cx="1041900" cy="1473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6"/>
          <p:cNvSpPr/>
          <p:nvPr/>
        </p:nvSpPr>
        <p:spPr>
          <a:xfrm>
            <a:off x="7058425" y="603575"/>
            <a:ext cx="2085600" cy="37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Federal Reserve Meeting after Collapse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/>
          <p:nvPr/>
        </p:nvSpPr>
        <p:spPr>
          <a:xfrm>
            <a:off x="0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Overview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47"/>
          <p:cNvSpPr/>
          <p:nvPr/>
        </p:nvSpPr>
        <p:spPr>
          <a:xfrm>
            <a:off x="736799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Issues in SVB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7"/>
          <p:cNvSpPr/>
          <p:nvPr/>
        </p:nvSpPr>
        <p:spPr>
          <a:xfrm>
            <a:off x="1628388" y="4870800"/>
            <a:ext cx="10419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Liquidity and Data Analysis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7"/>
          <p:cNvSpPr/>
          <p:nvPr/>
        </p:nvSpPr>
        <p:spPr>
          <a:xfrm>
            <a:off x="2668149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Alternative Scenarios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3465725" y="4870800"/>
            <a:ext cx="968700" cy="2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SVB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47"/>
          <p:cNvSpPr/>
          <p:nvPr/>
        </p:nvSpPr>
        <p:spPr>
          <a:xfrm>
            <a:off x="4370701" y="4870800"/>
            <a:ext cx="833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Lessons Learnt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5183900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Financial Sector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7"/>
          <p:cNvSpPr/>
          <p:nvPr/>
        </p:nvSpPr>
        <p:spPr>
          <a:xfrm>
            <a:off x="5997075" y="4870800"/>
            <a:ext cx="8394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in Risk Management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7"/>
          <p:cNvSpPr/>
          <p:nvPr/>
        </p:nvSpPr>
        <p:spPr>
          <a:xfrm>
            <a:off x="6836475" y="4870800"/>
            <a:ext cx="736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Chatbot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47"/>
          <p:cNvSpPr/>
          <p:nvPr/>
        </p:nvSpPr>
        <p:spPr>
          <a:xfrm>
            <a:off x="7573275" y="4870800"/>
            <a:ext cx="6948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Fraud and AI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7"/>
          <p:cNvSpPr/>
          <p:nvPr/>
        </p:nvSpPr>
        <p:spPr>
          <a:xfrm>
            <a:off x="8252400" y="4870800"/>
            <a:ext cx="891600" cy="2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AI Ethical Considerations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47"/>
          <p:cNvSpPr txBox="1"/>
          <p:nvPr>
            <p:ph type="title"/>
          </p:nvPr>
        </p:nvSpPr>
        <p:spPr>
          <a:xfrm>
            <a:off x="457200" y="252100"/>
            <a:ext cx="8229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SVB Ethical Considerations</a:t>
            </a:r>
            <a:endParaRPr/>
          </a:p>
        </p:txBody>
      </p:sp>
      <p:grpSp>
        <p:nvGrpSpPr>
          <p:cNvPr id="372" name="Google Shape;372;p47"/>
          <p:cNvGrpSpPr/>
          <p:nvPr/>
        </p:nvGrpSpPr>
        <p:grpSpPr>
          <a:xfrm>
            <a:off x="573000" y="691250"/>
            <a:ext cx="3727105" cy="3821175"/>
            <a:chOff x="498897" y="691250"/>
            <a:chExt cx="2926203" cy="3821175"/>
          </a:xfrm>
        </p:grpSpPr>
        <p:sp>
          <p:nvSpPr>
            <p:cNvPr id="373" name="Google Shape;373;p47"/>
            <p:cNvSpPr/>
            <p:nvPr/>
          </p:nvSpPr>
          <p:spPr>
            <a:xfrm>
              <a:off x="498900" y="867250"/>
              <a:ext cx="2926200" cy="26490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Regulator Oversight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High Risk Exposure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High Leverage, with a debt-to-equity ratio consistently above 10.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Weak Risk Management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Post-Collapse Regulations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Clawback Uncertainty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Social Media Impact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Regulatory Intervention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47"/>
            <p:cNvSpPr/>
            <p:nvPr/>
          </p:nvSpPr>
          <p:spPr>
            <a:xfrm>
              <a:off x="498900" y="691250"/>
              <a:ext cx="2926200" cy="3201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Overview of SVB Collapse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" name="Google Shape;375;p47"/>
            <p:cNvSpPr/>
            <p:nvPr/>
          </p:nvSpPr>
          <p:spPr>
            <a:xfrm>
              <a:off x="498897" y="3062525"/>
              <a:ext cx="2926200" cy="14499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Current regulations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lack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comprehensive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 benchmarking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among banks, hindering understanding of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compliance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standards.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We can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perform a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horizontal analysis,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comparing SVB with peers for a comprehensive outlook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6" name="Google Shape;376;p47"/>
            <p:cNvSpPr/>
            <p:nvPr/>
          </p:nvSpPr>
          <p:spPr>
            <a:xfrm>
              <a:off x="498900" y="2915225"/>
              <a:ext cx="2926200" cy="375900"/>
            </a:xfrm>
            <a:prstGeom prst="roundRect">
              <a:avLst>
                <a:gd fmla="val 50000" name="adj"/>
              </a:avLst>
            </a:prstGeom>
            <a:solidFill>
              <a:srgbClr val="FFCB67"/>
            </a:solidFill>
            <a:ln cap="flat" cmpd="sng" w="9525">
              <a:solidFill>
                <a:srgbClr val="EFAF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Radar Chart Analysis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descr="A graph showing different colored lines&#10;&#10;Description automatically generated" id="377" name="Google Shape;37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275" y="691250"/>
            <a:ext cx="4060525" cy="40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anking Infographics by Slidesgo">
  <a:themeElements>
    <a:clrScheme name="Simple Light">
      <a:dk1>
        <a:srgbClr val="000000"/>
      </a:dk1>
      <a:lt1>
        <a:srgbClr val="FFFFFF"/>
      </a:lt1>
      <a:dk2>
        <a:srgbClr val="698CE0"/>
      </a:dk2>
      <a:lt2>
        <a:srgbClr val="9AB8FF"/>
      </a:lt2>
      <a:accent1>
        <a:srgbClr val="FCDC9F"/>
      </a:accent1>
      <a:accent2>
        <a:srgbClr val="0B294E"/>
      </a:accent2>
      <a:accent3>
        <a:srgbClr val="72A2DD"/>
      </a:accent3>
      <a:accent4>
        <a:srgbClr val="3A68A2"/>
      </a:accent4>
      <a:accent5>
        <a:srgbClr val="D5E7FD"/>
      </a:accent5>
      <a:accent6>
        <a:srgbClr val="243B74"/>
      </a:accent6>
      <a:hlink>
        <a:srgbClr val="0B294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